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9"/>
  </p:notesMasterIdLst>
  <p:sldIdLst>
    <p:sldId id="421" r:id="rId3"/>
    <p:sldId id="459" r:id="rId4"/>
    <p:sldId id="512" r:id="rId5"/>
    <p:sldId id="513" r:id="rId6"/>
    <p:sldId id="514" r:id="rId7"/>
    <p:sldId id="515" r:id="rId8"/>
    <p:sldId id="517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10" r:id="rId19"/>
    <p:sldId id="430" r:id="rId20"/>
    <p:sldId id="431" r:id="rId21"/>
    <p:sldId id="432" r:id="rId22"/>
    <p:sldId id="435" r:id="rId23"/>
    <p:sldId id="433" r:id="rId24"/>
    <p:sldId id="472" r:id="rId25"/>
    <p:sldId id="452" r:id="rId26"/>
    <p:sldId id="465" r:id="rId27"/>
    <p:sldId id="466" r:id="rId28"/>
    <p:sldId id="475" r:id="rId29"/>
    <p:sldId id="528" r:id="rId30"/>
    <p:sldId id="462" r:id="rId31"/>
    <p:sldId id="507" r:id="rId32"/>
    <p:sldId id="335" r:id="rId33"/>
    <p:sldId id="508" r:id="rId34"/>
    <p:sldId id="339" r:id="rId35"/>
    <p:sldId id="511" r:id="rId36"/>
    <p:sldId id="436" r:id="rId37"/>
    <p:sldId id="46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Unruh" initials="DU" lastIdx="1" clrIdx="0">
    <p:extLst>
      <p:ext uri="{19B8F6BF-5375-455C-9EA6-DF929625EA0E}">
        <p15:presenceInfo xmlns:p15="http://schemas.microsoft.com/office/powerpoint/2012/main" userId="S::fnm283sahu9ndkpv@m365.rwth-aachen.de::8e621c3e-abd1-4c66-bc69-07550661d3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6D9F1"/>
    <a:srgbClr val="2D63A2"/>
    <a:srgbClr val="6C9CD6"/>
    <a:srgbClr val="204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827" autoAdjust="0"/>
    <p:restoredTop sz="83422" autoAdjust="0"/>
  </p:normalViewPr>
  <p:slideViewPr>
    <p:cSldViewPr>
      <p:cViewPr varScale="1">
        <p:scale>
          <a:sx n="98" d="100"/>
          <a:sy n="98" d="100"/>
        </p:scale>
        <p:origin x="72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1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25T11:09:17.85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40A9C-EE9C-4736-B168-E8CF2D6C429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FCF0A-7D43-4AFB-9D88-0717C329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CF0A-7D43-4AFB-9D88-0717C32935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0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CF0A-7D43-4AFB-9D88-0717C32935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CF0A-7D43-4AFB-9D88-0717C32935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CF0A-7D43-4AFB-9D88-0717C32935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14" descr="ut_pp3_e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0"/>
            <a:ext cx="443152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4431530" y="0"/>
            <a:ext cx="4780709" cy="685800"/>
          </a:xfrm>
          <a:prstGeom prst="rect">
            <a:avLst/>
          </a:prstGeom>
          <a:gradFill rotWithShape="1">
            <a:gsLst>
              <a:gs pos="9000">
                <a:schemeClr val="bg1"/>
              </a:gs>
              <a:gs pos="54000">
                <a:srgbClr val="6C9C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below header"/>
          <p:cNvSpPr>
            <a:spLocks noChangeShapeType="1"/>
          </p:cNvSpPr>
          <p:nvPr userDrawn="1"/>
        </p:nvSpPr>
        <p:spPr bwMode="auto">
          <a:xfrm>
            <a:off x="0" y="685800"/>
            <a:ext cx="9161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0" y="6553200"/>
            <a:ext cx="3810000" cy="304800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Event name</a:t>
            </a:r>
          </a:p>
        </p:txBody>
      </p:sp>
    </p:spTree>
    <p:extLst>
      <p:ext uri="{BB962C8B-B14F-4D97-AF65-F5344CB8AC3E}">
        <p14:creationId xmlns:p14="http://schemas.microsoft.com/office/powerpoint/2010/main" val="340158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below title"/>
          <p:cNvSpPr>
            <a:spLocks noChangeShapeType="1"/>
          </p:cNvSpPr>
          <p:nvPr userDrawn="1"/>
        </p:nvSpPr>
        <p:spPr bwMode="auto">
          <a:xfrm>
            <a:off x="533400" y="1219200"/>
            <a:ext cx="8083550" cy="0"/>
          </a:xfrm>
          <a:prstGeom prst="line">
            <a:avLst/>
          </a:prstGeom>
          <a:noFill/>
          <a:ln w="25400">
            <a:solidFill>
              <a:srgbClr val="6C9C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arge AFRL Logo" descr="AFRL Shield 1 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447800"/>
            <a:ext cx="4092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63500" y="5562600"/>
            <a:ext cx="403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Integrity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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Service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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Excellence</a:t>
            </a:r>
          </a:p>
        </p:txBody>
      </p:sp>
      <p:sp>
        <p:nvSpPr>
          <p:cNvPr id="11" name="Briefing Title"/>
          <p:cNvSpPr>
            <a:spLocks noGrp="1"/>
          </p:cNvSpPr>
          <p:nvPr>
            <p:ph sz="half" idx="2" hasCustomPrompt="1"/>
          </p:nvPr>
        </p:nvSpPr>
        <p:spPr>
          <a:xfrm>
            <a:off x="4506433" y="1066800"/>
            <a:ext cx="4419600" cy="1676400"/>
          </a:xfr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sz="3200" dirty="0"/>
              <a:t>Title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2" name="Date"/>
          <p:cNvSpPr>
            <a:spLocks noGrp="1"/>
          </p:cNvSpPr>
          <p:nvPr>
            <p:ph sz="half" idx="10" hasCustomPrompt="1"/>
          </p:nvPr>
        </p:nvSpPr>
        <p:spPr>
          <a:xfrm>
            <a:off x="6149165" y="2938132"/>
            <a:ext cx="2781300" cy="533400"/>
          </a:xfrm>
        </p:spPr>
        <p:txBody>
          <a:bodyPr anchor="ctr"/>
          <a:lstStyle>
            <a:lvl1pPr marL="0" indent="0" algn="r">
              <a:buNone/>
              <a:defRPr sz="2000"/>
            </a:lvl1pPr>
          </a:lstStyle>
          <a:p>
            <a:r>
              <a:rPr lang="en-US" dirty="0"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13" name="Name, Rank, Office Symbol"/>
          <p:cNvSpPr>
            <a:spLocks noGrp="1"/>
          </p:cNvSpPr>
          <p:nvPr>
            <p:ph sz="half" idx="11" hasCustomPrompt="1"/>
          </p:nvPr>
        </p:nvSpPr>
        <p:spPr>
          <a:xfrm>
            <a:off x="4052774" y="3673549"/>
            <a:ext cx="4876800" cy="1905000"/>
          </a:xfrm>
        </p:spPr>
        <p:txBody>
          <a:bodyPr/>
          <a:lstStyle>
            <a:lvl1pPr marL="0" indent="0" algn="r">
              <a:buNone/>
              <a:defRPr sz="2000" baseline="0"/>
            </a:lvl1pPr>
          </a:lstStyle>
          <a:p>
            <a:r>
              <a:rPr lang="en-US" dirty="0">
                <a:latin typeface="Arial" charset="0"/>
                <a:cs typeface="Arial" charset="0"/>
              </a:rPr>
              <a:t>Dr. First Last</a:t>
            </a:r>
          </a:p>
          <a:p>
            <a:pPr lvl="0">
              <a:spcBef>
                <a:spcPct val="20000"/>
              </a:spcBef>
              <a:defRPr/>
            </a:pPr>
            <a:r>
              <a:rPr lang="en-US" i="1" dirty="0">
                <a:latin typeface="Arial" charset="0"/>
                <a:cs typeface="Arial" charset="0"/>
              </a:rPr>
              <a:t>Program Officer</a:t>
            </a:r>
          </a:p>
          <a:p>
            <a:pPr>
              <a:spcBef>
                <a:spcPct val="20000"/>
              </a:spcBef>
            </a:pPr>
            <a:r>
              <a:rPr lang="en-US" i="1" dirty="0">
                <a:latin typeface="Arial" charset="0"/>
                <a:cs typeface="Arial" charset="0"/>
              </a:rPr>
              <a:t>XXX Department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Arial" charset="0"/>
                <a:cs typeface="Arial" charset="0"/>
              </a:rPr>
              <a:t>Air Force Office of Scientific Research</a:t>
            </a:r>
            <a:endParaRPr lang="en-CA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5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5244"/>
            <a:ext cx="85217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AFRL Globe Logo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00788"/>
            <a:ext cx="14033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078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1"/>
            <a:ext cx="7162800" cy="1079024"/>
          </a:xfrm>
          <a:prstGeom prst="rect">
            <a:avLst/>
          </a:prstGeom>
        </p:spPr>
        <p:txBody>
          <a:bodyPr anchor="ctr" anchorCtr="1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lang="en-U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6199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below title"/>
          <p:cNvSpPr>
            <a:spLocks noChangeShapeType="1"/>
          </p:cNvSpPr>
          <p:nvPr userDrawn="1"/>
        </p:nvSpPr>
        <p:spPr bwMode="auto">
          <a:xfrm>
            <a:off x="533400" y="1219200"/>
            <a:ext cx="8083550" cy="0"/>
          </a:xfrm>
          <a:prstGeom prst="line">
            <a:avLst/>
          </a:prstGeom>
          <a:noFill/>
          <a:ln w="25400">
            <a:solidFill>
              <a:srgbClr val="6C9C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4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below title"/>
          <p:cNvSpPr>
            <a:spLocks noChangeShapeType="1"/>
          </p:cNvSpPr>
          <p:nvPr userDrawn="1"/>
        </p:nvSpPr>
        <p:spPr bwMode="auto">
          <a:xfrm>
            <a:off x="533400" y="1219200"/>
            <a:ext cx="8083550" cy="0"/>
          </a:xfrm>
          <a:prstGeom prst="line">
            <a:avLst/>
          </a:prstGeom>
          <a:noFill/>
          <a:ln w="25400">
            <a:solidFill>
              <a:srgbClr val="6C9C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3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Line below title"/>
          <p:cNvSpPr>
            <a:spLocks noChangeShapeType="1"/>
          </p:cNvSpPr>
          <p:nvPr userDrawn="1"/>
        </p:nvSpPr>
        <p:spPr bwMode="auto">
          <a:xfrm>
            <a:off x="533400" y="1219200"/>
            <a:ext cx="8083550" cy="0"/>
          </a:xfrm>
          <a:prstGeom prst="line">
            <a:avLst/>
          </a:prstGeom>
          <a:noFill/>
          <a:ln w="25400">
            <a:solidFill>
              <a:srgbClr val="6C9C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Line below title"/>
          <p:cNvSpPr>
            <a:spLocks noChangeShapeType="1"/>
          </p:cNvSpPr>
          <p:nvPr userDrawn="1"/>
        </p:nvSpPr>
        <p:spPr bwMode="auto">
          <a:xfrm>
            <a:off x="533400" y="1219200"/>
            <a:ext cx="8083550" cy="0"/>
          </a:xfrm>
          <a:prstGeom prst="line">
            <a:avLst/>
          </a:prstGeom>
          <a:noFill/>
          <a:ln w="25400">
            <a:solidFill>
              <a:srgbClr val="6C9C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6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ut_pp3_e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0"/>
            <a:ext cx="2477191" cy="3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solidFill>
            <a:srgbClr val="6C9CD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77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50025"/>
            <a:ext cx="5791200" cy="307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Quantum Rewinding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50025"/>
            <a:ext cx="609600" cy="307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B56DF15-2C46-4BBF-BDB9-21543D0326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500298" y="0"/>
            <a:ext cx="6643702" cy="381000"/>
          </a:xfrm>
          <a:prstGeom prst="rect">
            <a:avLst/>
          </a:prstGeom>
          <a:gradFill rotWithShape="1">
            <a:gsLst>
              <a:gs pos="9000">
                <a:schemeClr val="bg1"/>
              </a:gs>
              <a:gs pos="54000">
                <a:srgbClr val="6C9C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below header"/>
          <p:cNvSpPr>
            <a:spLocks noChangeShapeType="1"/>
          </p:cNvSpPr>
          <p:nvPr/>
        </p:nvSpPr>
        <p:spPr bwMode="auto">
          <a:xfrm>
            <a:off x="0" y="381000"/>
            <a:ext cx="9161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above footer"/>
          <p:cNvSpPr>
            <a:spLocks noChangeShapeType="1"/>
          </p:cNvSpPr>
          <p:nvPr/>
        </p:nvSpPr>
        <p:spPr bwMode="auto">
          <a:xfrm>
            <a:off x="0" y="6550025"/>
            <a:ext cx="9161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0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371600"/>
            <a:ext cx="8521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"/>
            <a:ext cx="7162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7625" rIns="9144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pic>
        <p:nvPicPr>
          <p:cNvPr id="1028" name="Picture 4" descr="AFRL Shield transparent background 1IN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050"/>
            <a:ext cx="9048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14400" y="1219200"/>
            <a:ext cx="7467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62000" y="1219200"/>
            <a:ext cx="762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3" name="Picture 9" descr="chrmblue_st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2374" r="12500" b="21271"/>
          <a:stretch>
            <a:fillRect/>
          </a:stretch>
        </p:blipFill>
        <p:spPr bwMode="auto">
          <a:xfrm>
            <a:off x="14288" y="-23813"/>
            <a:ext cx="118903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7315200" y="6550025"/>
            <a:ext cx="1828800" cy="3079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17BCD1-1B86-48C0-B0BE-71027A5DA1E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4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hf sldNum="0" hdr="0" dt="0"/>
  <p:txStyles>
    <p:titleStyle>
      <a:lvl1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5">
              <a:lumMod val="25000"/>
            </a:schemeClr>
          </a:solidFill>
          <a:latin typeface="Calibri" panose="020F0502020204030204" pitchFamily="34" charset="0"/>
          <a:ea typeface="+mj-ea"/>
          <a:cs typeface="+mj-cs"/>
        </a:defRPr>
      </a:lvl1pPr>
      <a:lvl2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2pPr>
      <a:lvl3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3pPr>
      <a:lvl4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4pPr>
      <a:lvl5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5pPr>
      <a:lvl6pPr marL="4572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6pPr>
      <a:lvl7pPr marL="9144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7pPr>
      <a:lvl8pPr marL="13716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8pPr>
      <a:lvl9pPr marL="18288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9pPr>
    </p:titleStyle>
    <p:bodyStyle>
      <a:lvl1pPr marL="360363" indent="-36036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4700" indent="-300038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–"/>
        <a:defRPr sz="2200" b="1">
          <a:solidFill>
            <a:schemeClr val="tx1"/>
          </a:solidFill>
          <a:latin typeface="+mn-lt"/>
        </a:defRPr>
      </a:lvl2pPr>
      <a:lvl3pPr marL="1128713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3pPr>
      <a:lvl4pPr marL="1482725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–"/>
        <a:defRPr sz="2000" b="1">
          <a:solidFill>
            <a:schemeClr val="tx1"/>
          </a:solidFill>
          <a:latin typeface="+mn-lt"/>
        </a:defRPr>
      </a:lvl4pPr>
      <a:lvl5pPr marL="1836738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2939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6pPr>
      <a:lvl7pPr marL="27511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7pPr>
      <a:lvl8pPr marL="32083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8pPr>
      <a:lvl9pPr marL="36655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erver-web-network-data-computer-567944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2.png"/><Relationship Id="rId7" Type="http://schemas.openxmlformats.org/officeDocument/2006/relationships/image" Target="../media/image260.png"/><Relationship Id="rId12" Type="http://schemas.openxmlformats.org/officeDocument/2006/relationships/image" Target="../media/image1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12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Quantum crypto</a:t>
            </a:r>
            <a:br>
              <a:rPr lang="en-US" sz="3600" dirty="0"/>
            </a:br>
            <a:r>
              <a:rPr lang="en-US" sz="3600" dirty="0"/>
              <a:t>and the difficulties of proving 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6">
            <a:extLst>
              <a:ext uri="{FF2B5EF4-FFF2-40B4-BE49-F238E27FC236}">
                <a16:creationId xmlns:a16="http://schemas.microsoft.com/office/drawing/2014/main" id="{55532856-F2D5-4A8A-B8EC-9C04D64C7B8C}"/>
              </a:ext>
            </a:extLst>
          </p:cNvPr>
          <p:cNvSpPr txBox="1">
            <a:spLocks/>
          </p:cNvSpPr>
          <p:nvPr/>
        </p:nvSpPr>
        <p:spPr>
          <a:xfrm>
            <a:off x="5037128" y="3977705"/>
            <a:ext cx="3200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Dominique Unruh</a:t>
            </a:r>
          </a:p>
          <a:p>
            <a:r>
              <a:rPr lang="en-US" sz="2800" dirty="0"/>
              <a:t>University of Tartu</a:t>
            </a:r>
            <a:br>
              <a:rPr lang="en-US" sz="2800" dirty="0"/>
            </a:br>
            <a:r>
              <a:rPr lang="en-US" sz="2800" dirty="0"/>
              <a:t>RWTH Aachen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4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Relative to some oracles  (or strong nonstandard assumptions):</a:t>
            </a:r>
          </a:p>
          <a:p>
            <a:r>
              <a:rPr lang="en-US" dirty="0"/>
              <a:t>There is a sigma-protocol that</a:t>
            </a:r>
          </a:p>
          <a:p>
            <a:pPr lvl="1"/>
            <a:r>
              <a:rPr lang="en-US" dirty="0"/>
              <a:t>Has special soundness</a:t>
            </a:r>
          </a:p>
          <a:p>
            <a:pPr lvl="1"/>
            <a:r>
              <a:rPr lang="en-US" dirty="0"/>
              <a:t>is not a proof of knowledge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92608" y="5943600"/>
            <a:ext cx="7127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Ambainis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Unruh,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Rosmanis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Quantum Attacks on Classical Proof Systems]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Zhandry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Quantum Lightning Never Strikes the Same State Twice]</a:t>
            </a:r>
          </a:p>
        </p:txBody>
      </p:sp>
    </p:spTree>
    <p:extLst>
      <p:ext uri="{BB962C8B-B14F-4D97-AF65-F5344CB8AC3E}">
        <p14:creationId xmlns:p14="http://schemas.microsoft.com/office/powerpoint/2010/main" val="414578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extractors?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Quantum case:</a:t>
            </a:r>
            <a:br>
              <a:rPr lang="en-US" dirty="0"/>
            </a:br>
            <a:r>
              <a:rPr lang="en-US" dirty="0"/>
              <a:t>Rewinding = copying.  Not possible</a:t>
            </a:r>
          </a:p>
          <a:p>
            <a:endParaRPr lang="en-US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81200" y="1600200"/>
            <a:ext cx="5501655" cy="2057400"/>
            <a:chOff x="1584945" y="1600200"/>
            <a:chExt cx="5501655" cy="20574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099377" y="1981200"/>
              <a:ext cx="1524000" cy="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3099377" y="2686050"/>
              <a:ext cx="1524000" cy="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099377" y="3429000"/>
              <a:ext cx="1524000" cy="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050219" y="1600200"/>
              <a:ext cx="1592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commitment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7796" y="2316718"/>
              <a:ext cx="13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challenge 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878" y="3069365"/>
              <a:ext cx="1321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response 1</a:t>
              </a:r>
            </a:p>
          </p:txBody>
        </p:sp>
        <p:pic>
          <p:nvPicPr>
            <p:cNvPr id="30" name="Picture 29" descr="Aristocat-Mar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945" y="1634123"/>
              <a:ext cx="1493838" cy="176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4544965" y="3657600"/>
              <a:ext cx="257854" cy="0"/>
            </a:xfrm>
            <a:prstGeom prst="line">
              <a:avLst/>
            </a:prstGeom>
            <a:ln w="38100">
              <a:solidFill>
                <a:srgbClr val="2D63A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802819" y="2316718"/>
              <a:ext cx="381000" cy="1340882"/>
            </a:xfrm>
            <a:prstGeom prst="line">
              <a:avLst/>
            </a:prstGeom>
            <a:ln w="38100">
              <a:solidFill>
                <a:srgbClr val="2D63A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183819" y="2316718"/>
              <a:ext cx="304800" cy="0"/>
            </a:xfrm>
            <a:prstGeom prst="straightConnector1">
              <a:avLst/>
            </a:prstGeom>
            <a:ln w="38100">
              <a:solidFill>
                <a:srgbClr val="2D63A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5562600" y="2686050"/>
              <a:ext cx="1524000" cy="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562600" y="3429000"/>
              <a:ext cx="1524000" cy="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641018" y="2316718"/>
              <a:ext cx="13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challenge 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64102" y="3069365"/>
              <a:ext cx="13210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response 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7122929">
              <a:off x="4704396" y="2867689"/>
              <a:ext cx="837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rewind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291311" y="3184207"/>
            <a:ext cx="102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Prover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</p:spTree>
    <p:extLst>
      <p:ext uri="{BB962C8B-B14F-4D97-AF65-F5344CB8AC3E}">
        <p14:creationId xmlns:p14="http://schemas.microsoft.com/office/powerpoint/2010/main" val="220508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“Canonical extractor”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endParaRPr lang="en-US" sz="800" dirty="0"/>
          </a:p>
          <a:p>
            <a:pPr marL="514350" indent="-514350">
              <a:buAutoNum type="arabicPeriod"/>
            </a:pPr>
            <a:r>
              <a:rPr lang="en-US" dirty="0"/>
              <a:t>Run </a:t>
            </a:r>
            <a:r>
              <a:rPr lang="en-US" dirty="0" err="1"/>
              <a:t>prover</a:t>
            </a:r>
            <a:r>
              <a:rPr lang="en-US" dirty="0"/>
              <a:t>, measure commitment</a:t>
            </a:r>
          </a:p>
          <a:p>
            <a:pPr marL="514350" indent="-514350">
              <a:buAutoNum type="arabicPeriod"/>
            </a:pPr>
            <a:endParaRPr lang="en-US" sz="2000" dirty="0"/>
          </a:p>
          <a:p>
            <a:pPr marL="514350" indent="-514350">
              <a:buAutoNum type="arabicPeriod"/>
            </a:pPr>
            <a:r>
              <a:rPr lang="en-US" dirty="0"/>
              <a:t>Run </a:t>
            </a:r>
            <a:r>
              <a:rPr lang="en-US" dirty="0" err="1"/>
              <a:t>prover</a:t>
            </a:r>
            <a:r>
              <a:rPr lang="en-US" dirty="0"/>
              <a:t> on “challenge 1”,</a:t>
            </a:r>
            <a:br>
              <a:rPr lang="en-US" dirty="0"/>
            </a:br>
            <a:r>
              <a:rPr lang="en-US" dirty="0"/>
              <a:t>measure response 1</a:t>
            </a:r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r>
              <a:rPr lang="en-US" dirty="0"/>
              <a:t>Run inverse </a:t>
            </a:r>
            <a:r>
              <a:rPr lang="en-US" dirty="0" err="1"/>
              <a:t>prover</a:t>
            </a:r>
            <a:endParaRPr lang="en-US" dirty="0"/>
          </a:p>
          <a:p>
            <a:pPr marL="514350" indent="-514350">
              <a:buAutoNum type="arabicPeriod"/>
            </a:pPr>
            <a:endParaRPr lang="en-US" sz="1200" dirty="0"/>
          </a:p>
          <a:p>
            <a:pPr marL="514350" indent="-514350">
              <a:buAutoNum type="arabicPeriod"/>
            </a:pPr>
            <a:r>
              <a:rPr lang="en-US" dirty="0"/>
              <a:t>Run </a:t>
            </a:r>
            <a:r>
              <a:rPr lang="en-US" dirty="0" err="1"/>
              <a:t>prover</a:t>
            </a:r>
            <a:r>
              <a:rPr lang="en-US" dirty="0"/>
              <a:t> on “challenge 2”,</a:t>
            </a:r>
            <a:br>
              <a:rPr lang="en-US" dirty="0"/>
            </a:br>
            <a:r>
              <a:rPr lang="en-US" dirty="0"/>
              <a:t>measure response 2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6" name="Picture 5" descr="Aristocat-Ma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0"/>
            <a:ext cx="386894" cy="457200"/>
          </a:xfrm>
          <a:prstGeom prst="rect">
            <a:avLst/>
          </a:prstGeom>
          <a:noFill/>
          <a:ln w="28575">
            <a:solidFill>
              <a:srgbClr val="2D63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7889647" y="198120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37247" y="227838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889647" y="258318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ristocat-Ma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87980"/>
            <a:ext cx="386894" cy="457200"/>
          </a:xfrm>
          <a:prstGeom prst="rect">
            <a:avLst/>
          </a:prstGeom>
          <a:noFill/>
          <a:ln w="28575">
            <a:solidFill>
              <a:srgbClr val="2D63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7889647" y="334518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37247" y="362712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889647" y="393192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89647" y="469392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ristocat-Ma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98720"/>
            <a:ext cx="386894" cy="457200"/>
          </a:xfrm>
          <a:prstGeom prst="rect">
            <a:avLst/>
          </a:prstGeom>
          <a:noFill/>
          <a:ln w="28575">
            <a:solidFill>
              <a:srgbClr val="2D63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7889647" y="545592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737247" y="573786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23901" y="2221468"/>
            <a:ext cx="5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83094" y="293191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chal</a:t>
            </a:r>
            <a:r>
              <a:rPr lang="en-US" dirty="0"/>
              <a:t>.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53400" y="427886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chal</a:t>
            </a:r>
            <a:r>
              <a:rPr lang="en-US" dirty="0"/>
              <a:t>. 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570462" y="4210443"/>
            <a:ext cx="663476" cy="483478"/>
            <a:chOff x="6477000" y="2576774"/>
            <a:chExt cx="1020414" cy="743581"/>
          </a:xfrm>
        </p:grpSpPr>
        <p:pic>
          <p:nvPicPr>
            <p:cNvPr id="29" name="Picture 28" descr="Aristocat-Mar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606281"/>
              <a:ext cx="589912" cy="697110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6477000" y="2606281"/>
              <a:ext cx="914400" cy="7140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57001" y="2576774"/>
              <a:ext cx="540413" cy="52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-1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098334" y="504265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chal</a:t>
            </a:r>
            <a:r>
              <a:rPr lang="en-US" dirty="0"/>
              <a:t>. 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57026" y="3594854"/>
            <a:ext cx="63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58752" y="5705594"/>
            <a:ext cx="63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 2</a:t>
            </a:r>
          </a:p>
        </p:txBody>
      </p:sp>
      <p:sp>
        <p:nvSpPr>
          <p:cNvPr id="36" name="Oval 35" hidden="1"/>
          <p:cNvSpPr/>
          <p:nvPr/>
        </p:nvSpPr>
        <p:spPr bwMode="hidden">
          <a:xfrm>
            <a:off x="-928726" y="1066800"/>
            <a:ext cx="11063326" cy="2133600"/>
          </a:xfrm>
          <a:prstGeom prst="ellipse">
            <a:avLst/>
          </a:prstGeom>
          <a:solidFill>
            <a:srgbClr val="FF0000">
              <a:alpha val="15000"/>
            </a:srgb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 hidden="1"/>
          <p:cNvSpPr/>
          <p:nvPr/>
        </p:nvSpPr>
        <p:spPr bwMode="hidden">
          <a:xfrm>
            <a:off x="-928726" y="2238375"/>
            <a:ext cx="11368126" cy="2133600"/>
          </a:xfrm>
          <a:prstGeom prst="ellipse">
            <a:avLst/>
          </a:prstGeom>
          <a:solidFill>
            <a:srgbClr val="FF0000">
              <a:alpha val="15000"/>
            </a:srgb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 hidden="1"/>
          <p:cNvSpPr/>
          <p:nvPr/>
        </p:nvSpPr>
        <p:spPr bwMode="hidden">
          <a:xfrm>
            <a:off x="-928726" y="3278386"/>
            <a:ext cx="10682326" cy="2133600"/>
          </a:xfrm>
          <a:prstGeom prst="ellipse">
            <a:avLst/>
          </a:prstGeom>
          <a:solidFill>
            <a:srgbClr val="FF0000">
              <a:alpha val="15000"/>
            </a:srgb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 hidden="1"/>
          <p:cNvSpPr/>
          <p:nvPr/>
        </p:nvSpPr>
        <p:spPr bwMode="hidden">
          <a:xfrm>
            <a:off x="-928726" y="4389120"/>
            <a:ext cx="11749126" cy="2133600"/>
          </a:xfrm>
          <a:prstGeom prst="ellipse">
            <a:avLst/>
          </a:prstGeom>
          <a:solidFill>
            <a:srgbClr val="FF0000">
              <a:alpha val="15000"/>
            </a:srgb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91400" y="1524000"/>
            <a:ext cx="0" cy="1143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91400" y="1524000"/>
            <a:ext cx="762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2857500"/>
            <a:ext cx="0" cy="1143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019800" y="3429000"/>
            <a:ext cx="13716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391400" y="4210443"/>
            <a:ext cx="0" cy="48347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648200" y="4456260"/>
            <a:ext cx="2743200" cy="727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91400" y="4884420"/>
            <a:ext cx="0" cy="1143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019800" y="5455920"/>
            <a:ext cx="13716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391400" y="2667000"/>
            <a:ext cx="762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391400" y="2870835"/>
            <a:ext cx="762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391400" y="3998720"/>
            <a:ext cx="762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391400" y="4219968"/>
            <a:ext cx="762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91400" y="4688403"/>
            <a:ext cx="762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391400" y="6027420"/>
            <a:ext cx="762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91400" y="4884420"/>
            <a:ext cx="762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858000" y="2133600"/>
            <a:ext cx="523876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</p:spTree>
    <p:extLst>
      <p:ext uri="{BB962C8B-B14F-4D97-AF65-F5344CB8AC3E}">
        <p14:creationId xmlns:p14="http://schemas.microsoft.com/office/powerpoint/2010/main" val="10675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extractor (</a:t>
            </a:r>
            <a:r>
              <a:rPr lang="en-US" dirty="0" err="1"/>
              <a:t>ctd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  <a:p>
            <a:endParaRPr lang="en-US" dirty="0"/>
          </a:p>
          <a:p>
            <a:r>
              <a:rPr lang="en-US" dirty="0"/>
              <a:t>Measuring “response 1”</a:t>
            </a:r>
            <a:br>
              <a:rPr lang="en-US" dirty="0"/>
            </a:br>
            <a:r>
              <a:rPr lang="en-US" dirty="0"/>
              <a:t>disturbs state</a:t>
            </a:r>
          </a:p>
          <a:p>
            <a:endParaRPr lang="en-US" dirty="0"/>
          </a:p>
          <a:p>
            <a:r>
              <a:rPr lang="en-US" dirty="0"/>
              <a:t>Rewinding fails…</a:t>
            </a:r>
          </a:p>
        </p:txBody>
      </p:sp>
      <p:pic>
        <p:nvPicPr>
          <p:cNvPr id="6" name="Picture 5" descr="Aristocat-Ma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0"/>
            <a:ext cx="386894" cy="457200"/>
          </a:xfrm>
          <a:prstGeom prst="rect">
            <a:avLst/>
          </a:prstGeom>
          <a:noFill/>
          <a:ln w="28575">
            <a:solidFill>
              <a:srgbClr val="2D63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7889647" y="198120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737247" y="227838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889647" y="258318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ristocat-Ma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87980"/>
            <a:ext cx="386894" cy="457200"/>
          </a:xfrm>
          <a:prstGeom prst="rect">
            <a:avLst/>
          </a:prstGeom>
          <a:noFill/>
          <a:ln w="28575">
            <a:solidFill>
              <a:srgbClr val="2D63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7889647" y="334518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37247" y="362712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889647" y="393192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89647" y="469392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ristocat-Ma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98720"/>
            <a:ext cx="386894" cy="457200"/>
          </a:xfrm>
          <a:prstGeom prst="rect">
            <a:avLst/>
          </a:prstGeom>
          <a:noFill/>
          <a:ln w="28575">
            <a:solidFill>
              <a:srgbClr val="2D63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7889647" y="545592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737247" y="573786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3901" y="2221468"/>
            <a:ext cx="5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83094" y="293191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chal</a:t>
            </a:r>
            <a:r>
              <a:rPr lang="en-US" dirty="0"/>
              <a:t>.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3400" y="427886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chal</a:t>
            </a:r>
            <a:r>
              <a:rPr lang="en-US" dirty="0"/>
              <a:t>. 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570462" y="4210443"/>
            <a:ext cx="663476" cy="483478"/>
            <a:chOff x="6477000" y="2576774"/>
            <a:chExt cx="1020414" cy="743581"/>
          </a:xfrm>
        </p:grpSpPr>
        <p:pic>
          <p:nvPicPr>
            <p:cNvPr id="22" name="Picture 21" descr="Aristocat-Mar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606281"/>
              <a:ext cx="589912" cy="697110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6477000" y="2606281"/>
              <a:ext cx="914400" cy="7140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7001" y="2576774"/>
              <a:ext cx="540413" cy="52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-1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098334" y="504265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chal</a:t>
            </a:r>
            <a:r>
              <a:rPr lang="en-US" dirty="0"/>
              <a:t>.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7026" y="3594854"/>
            <a:ext cx="63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8752" y="5705594"/>
            <a:ext cx="63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 2</a:t>
            </a:r>
          </a:p>
        </p:txBody>
      </p:sp>
      <p:sp>
        <p:nvSpPr>
          <p:cNvPr id="28" name="Lightning Bolt 27"/>
          <p:cNvSpPr/>
          <p:nvPr/>
        </p:nvSpPr>
        <p:spPr>
          <a:xfrm>
            <a:off x="7312631" y="4114800"/>
            <a:ext cx="688369" cy="68580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</p:spTree>
    <p:extLst>
      <p:ext uri="{BB962C8B-B14F-4D97-AF65-F5344CB8AC3E}">
        <p14:creationId xmlns:p14="http://schemas.microsoft.com/office/powerpoint/2010/main" val="25760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extraction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Thought experiment:</a:t>
            </a:r>
            <a:br>
              <a:rPr lang="en-US" dirty="0"/>
            </a:br>
            <a:r>
              <a:rPr lang="en-US" dirty="0"/>
              <a:t>“response” was only 1 bit</a:t>
            </a:r>
          </a:p>
          <a:p>
            <a:endParaRPr lang="en-US" dirty="0"/>
          </a:p>
          <a:p>
            <a:r>
              <a:rPr lang="en-US" dirty="0"/>
              <a:t>Then: measuring “res 1”</a:t>
            </a:r>
            <a:br>
              <a:rPr lang="en-US" dirty="0"/>
            </a:br>
            <a:r>
              <a:rPr lang="en-US" dirty="0"/>
              <a:t>disturbs only moderately</a:t>
            </a:r>
          </a:p>
          <a:p>
            <a:endParaRPr lang="en-US" dirty="0"/>
          </a:p>
          <a:p>
            <a:r>
              <a:rPr lang="en-US" dirty="0"/>
              <a:t>Extraction would work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534400" y="6550025"/>
            <a:ext cx="609600" cy="307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6DF15-2C46-4BBF-BDB9-21543D03269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Aristocat-Ma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0"/>
            <a:ext cx="386894" cy="457200"/>
          </a:xfrm>
          <a:prstGeom prst="rect">
            <a:avLst/>
          </a:prstGeom>
          <a:noFill/>
          <a:ln w="28575">
            <a:solidFill>
              <a:srgbClr val="2D63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7889647" y="198120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737247" y="227838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89647" y="258318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ristocat-Ma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87980"/>
            <a:ext cx="386894" cy="457200"/>
          </a:xfrm>
          <a:prstGeom prst="rect">
            <a:avLst/>
          </a:prstGeom>
          <a:noFill/>
          <a:ln w="28575">
            <a:solidFill>
              <a:srgbClr val="2D63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7889647" y="334518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37247" y="362712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889647" y="393192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89647" y="469392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ristocat-Ma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98720"/>
            <a:ext cx="386894" cy="457200"/>
          </a:xfrm>
          <a:prstGeom prst="rect">
            <a:avLst/>
          </a:prstGeom>
          <a:noFill/>
          <a:ln w="28575">
            <a:solidFill>
              <a:srgbClr val="2D63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7889647" y="545592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737247" y="573786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3901" y="2221468"/>
            <a:ext cx="5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83094" y="293191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chal</a:t>
            </a:r>
            <a:r>
              <a:rPr lang="en-US" dirty="0"/>
              <a:t>.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53400" y="427886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chal</a:t>
            </a:r>
            <a:r>
              <a:rPr lang="en-US" dirty="0"/>
              <a:t>. 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570462" y="4210443"/>
            <a:ext cx="663476" cy="483478"/>
            <a:chOff x="6477000" y="2576774"/>
            <a:chExt cx="1020414" cy="743581"/>
          </a:xfrm>
        </p:grpSpPr>
        <p:pic>
          <p:nvPicPr>
            <p:cNvPr id="23" name="Picture 22" descr="Aristocat-Mar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606281"/>
              <a:ext cx="589912" cy="697110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6477000" y="2606281"/>
              <a:ext cx="914400" cy="7140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57001" y="2576774"/>
              <a:ext cx="540413" cy="52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-1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098334" y="504265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chal</a:t>
            </a:r>
            <a:r>
              <a:rPr lang="en-US" dirty="0"/>
              <a:t>.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7026" y="3594854"/>
            <a:ext cx="63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58752" y="5705594"/>
            <a:ext cx="63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79417" y="3505200"/>
            <a:ext cx="129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moderate</a:t>
            </a:r>
            <a:br>
              <a:rPr lang="en-US" dirty="0"/>
            </a:br>
            <a:r>
              <a:rPr lang="en-US" dirty="0"/>
              <a:t>disturbance</a:t>
            </a:r>
          </a:p>
        </p:txBody>
      </p:sp>
      <p:cxnSp>
        <p:nvCxnSpPr>
          <p:cNvPr id="32" name="Straight Arrow Connector 31"/>
          <p:cNvCxnSpPr>
            <a:endCxn id="13" idx="1"/>
          </p:cNvCxnSpPr>
          <p:nvPr/>
        </p:nvCxnSpPr>
        <p:spPr>
          <a:xfrm flipV="1">
            <a:off x="7482840" y="3779520"/>
            <a:ext cx="254407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</p:spTree>
    <p:extLst>
      <p:ext uri="{BB962C8B-B14F-4D97-AF65-F5344CB8AC3E}">
        <p14:creationId xmlns:p14="http://schemas.microsoft.com/office/powerpoint/2010/main" val="94546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extraction work (</a:t>
            </a:r>
            <a:r>
              <a:rPr lang="en-US" dirty="0" err="1"/>
              <a:t>ctd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Idea: Make “response”</a:t>
            </a:r>
            <a:br>
              <a:rPr lang="en-US" dirty="0"/>
            </a:br>
            <a:r>
              <a:rPr lang="en-US" dirty="0"/>
              <a:t>effectively be 1 bit</a:t>
            </a:r>
          </a:p>
          <a:p>
            <a:endParaRPr lang="en-US" dirty="0"/>
          </a:p>
          <a:p>
            <a:r>
              <a:rPr lang="en-US" b="1" dirty="0"/>
              <a:t>“Strict soundness”:</a:t>
            </a:r>
            <a:r>
              <a:rPr lang="en-US" dirty="0"/>
              <a:t> For any</a:t>
            </a:r>
            <a:br>
              <a:rPr lang="en-US" dirty="0"/>
            </a:br>
            <a:r>
              <a:rPr lang="en-US" dirty="0"/>
              <a:t>challenge, exists at most 1</a:t>
            </a:r>
            <a:br>
              <a:rPr lang="en-US" dirty="0"/>
            </a:br>
            <a:r>
              <a:rPr lang="en-US" dirty="0"/>
              <a:t>valid response</a:t>
            </a:r>
          </a:p>
          <a:p>
            <a:endParaRPr lang="en-US" dirty="0"/>
          </a:p>
          <a:p>
            <a:r>
              <a:rPr lang="en-US" dirty="0"/>
              <a:t>Given strict soundness,</a:t>
            </a:r>
            <a:br>
              <a:rPr lang="en-US" dirty="0"/>
            </a:br>
            <a:r>
              <a:rPr lang="en-US" dirty="0"/>
              <a:t>canonical extractor works!</a:t>
            </a:r>
          </a:p>
        </p:txBody>
      </p:sp>
      <p:pic>
        <p:nvPicPr>
          <p:cNvPr id="6" name="Picture 5" descr="Aristocat-Ma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0"/>
            <a:ext cx="386894" cy="457200"/>
          </a:xfrm>
          <a:prstGeom prst="rect">
            <a:avLst/>
          </a:prstGeom>
          <a:noFill/>
          <a:ln w="28575">
            <a:solidFill>
              <a:srgbClr val="2D63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7889647" y="198120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737247" y="227838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889647" y="258318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ristocat-Ma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87980"/>
            <a:ext cx="386894" cy="457200"/>
          </a:xfrm>
          <a:prstGeom prst="rect">
            <a:avLst/>
          </a:prstGeom>
          <a:noFill/>
          <a:ln w="28575">
            <a:solidFill>
              <a:srgbClr val="2D63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7889647" y="334518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37247" y="362712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889647" y="393192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89647" y="469392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ristocat-Ma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98720"/>
            <a:ext cx="386894" cy="457200"/>
          </a:xfrm>
          <a:prstGeom prst="rect">
            <a:avLst/>
          </a:prstGeom>
          <a:noFill/>
          <a:ln w="28575">
            <a:solidFill>
              <a:srgbClr val="2D63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7889647" y="5455920"/>
            <a:ext cx="0" cy="304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737247" y="573786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3901" y="2221468"/>
            <a:ext cx="5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83094" y="293191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chal</a:t>
            </a:r>
            <a:r>
              <a:rPr lang="en-US" dirty="0"/>
              <a:t>.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3400" y="427886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chal</a:t>
            </a:r>
            <a:r>
              <a:rPr lang="en-US" dirty="0"/>
              <a:t>. 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570462" y="4210443"/>
            <a:ext cx="663476" cy="483478"/>
            <a:chOff x="6477000" y="2576774"/>
            <a:chExt cx="1020414" cy="743581"/>
          </a:xfrm>
        </p:grpSpPr>
        <p:pic>
          <p:nvPicPr>
            <p:cNvPr id="22" name="Picture 21" descr="Aristocat-Mar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606281"/>
              <a:ext cx="589912" cy="697110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6477000" y="2606281"/>
              <a:ext cx="914400" cy="7140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7001" y="2576774"/>
              <a:ext cx="540413" cy="52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-1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098334" y="504265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chal</a:t>
            </a:r>
            <a:r>
              <a:rPr lang="en-US" dirty="0"/>
              <a:t>.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7026" y="3594854"/>
            <a:ext cx="63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8752" y="5705594"/>
            <a:ext cx="63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79417" y="3505200"/>
            <a:ext cx="129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moderate</a:t>
            </a:r>
            <a:br>
              <a:rPr lang="en-US" dirty="0"/>
            </a:br>
            <a:r>
              <a:rPr lang="en-US" dirty="0"/>
              <a:t>disturbance</a:t>
            </a:r>
          </a:p>
        </p:txBody>
      </p:sp>
      <p:cxnSp>
        <p:nvCxnSpPr>
          <p:cNvPr id="29" name="Straight Arrow Connector 28"/>
          <p:cNvCxnSpPr>
            <a:endCxn id="12" idx="1"/>
          </p:cNvCxnSpPr>
          <p:nvPr/>
        </p:nvCxnSpPr>
        <p:spPr>
          <a:xfrm flipV="1">
            <a:off x="7482840" y="3779520"/>
            <a:ext cx="254407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99503" y="6150803"/>
            <a:ext cx="5120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[Unruh, Quantum proofs of knowledge]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27E396-BEB8-7D2B-E7B0-69FAC916E225}"/>
              </a:ext>
            </a:extLst>
          </p:cNvPr>
          <p:cNvSpPr/>
          <p:nvPr/>
        </p:nvSpPr>
        <p:spPr>
          <a:xfrm rot="21343087">
            <a:off x="3319975" y="3948499"/>
            <a:ext cx="2815147" cy="7454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Needs </a:t>
            </a:r>
            <a:r>
              <a:rPr lang="en-US" sz="2000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rigid</a:t>
            </a:r>
            <a:r>
              <a:rPr lang="en-US" sz="200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 graphs!</a:t>
            </a:r>
            <a:endParaRPr lang="en-DE" sz="2000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6601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4CDB-A468-EB87-A050-31E5E9AA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522EA-4AD6-D40F-33F3-8E408A457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ZK “proof of knowledge”:</a:t>
            </a:r>
          </a:p>
          <a:p>
            <a:pPr lvl="1"/>
            <a:r>
              <a:rPr lang="en-US" dirty="0"/>
              <a:t>Classical security proofs fails,</a:t>
            </a:r>
            <a:br>
              <a:rPr lang="en-US" dirty="0"/>
            </a:br>
            <a:r>
              <a:rPr lang="en-US" dirty="0"/>
              <a:t>even if no assumption quantum-broken</a:t>
            </a:r>
          </a:p>
          <a:p>
            <a:pPr lvl="1"/>
            <a:r>
              <a:rPr lang="en-US" dirty="0"/>
              <a:t>In graph-isomorphism case:</a:t>
            </a:r>
            <a:br>
              <a:rPr lang="en-US" dirty="0"/>
            </a:br>
            <a:r>
              <a:rPr lang="en-US" dirty="0"/>
              <a:t>Works, but with harder proof</a:t>
            </a:r>
          </a:p>
          <a:p>
            <a:pPr lvl="1"/>
            <a:r>
              <a:rPr lang="en-US" dirty="0"/>
              <a:t>Only for rigid graphs</a:t>
            </a:r>
            <a:br>
              <a:rPr lang="en-US" dirty="0"/>
            </a:br>
            <a:r>
              <a:rPr lang="en-US" dirty="0"/>
              <a:t>(Different protocol can fix that)</a:t>
            </a:r>
          </a:p>
          <a:p>
            <a:r>
              <a:rPr lang="en-US" dirty="0"/>
              <a:t>Similar problems in other areas</a:t>
            </a:r>
          </a:p>
          <a:p>
            <a:pPr lvl="1"/>
            <a:r>
              <a:rPr lang="en-US" dirty="0"/>
              <a:t>E.g., Fiat-Shamir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43CA3-A898-7EEB-9E22-A159853D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</p:spTree>
    <p:extLst>
      <p:ext uri="{BB962C8B-B14F-4D97-AF65-F5344CB8AC3E}">
        <p14:creationId xmlns:p14="http://schemas.microsoft.com/office/powerpoint/2010/main" val="381365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0B0C-4E39-4B30-ABDA-BFFC9BCD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verification / logics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B161E-091E-40AC-8D54-E8816E797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do we know things are correct?</a:t>
            </a:r>
          </a:p>
          <a:p>
            <a:r>
              <a:rPr lang="en-US" dirty="0"/>
              <a:t>Verification of (post-)quantum crypto</a:t>
            </a:r>
          </a:p>
          <a:p>
            <a:r>
              <a:rPr lang="en-US" dirty="0"/>
              <a:t>Development of logics for reasoning about quantum programs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164DA-FB85-4AA8-A106-6FA4C0179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Areas in Quantum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42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Computer checks correctness/security</a:t>
            </a:r>
          </a:p>
          <a:p>
            <a:endParaRPr lang="en-US" dirty="0"/>
          </a:p>
          <a:p>
            <a:r>
              <a:rPr lang="en-US" dirty="0"/>
              <a:t>For high assurance systems</a:t>
            </a:r>
          </a:p>
          <a:p>
            <a:endParaRPr lang="en-US" dirty="0"/>
          </a:p>
          <a:p>
            <a:r>
              <a:rPr lang="en-US" dirty="0"/>
              <a:t>Program verification</a:t>
            </a:r>
          </a:p>
          <a:p>
            <a:r>
              <a:rPr lang="en-US" dirty="0"/>
              <a:t>Crypto verification</a:t>
            </a:r>
          </a:p>
          <a:p>
            <a:r>
              <a:rPr lang="en-US" dirty="0"/>
              <a:t>Q program verification</a:t>
            </a:r>
          </a:p>
          <a:p>
            <a:r>
              <a:rPr lang="en-US" dirty="0"/>
              <a:t>Q crypto verification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Areas in Quantum Computing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686300" y="3714750"/>
            <a:ext cx="171450" cy="742950"/>
          </a:xfrm>
          <a:prstGeom prst="rightBrace">
            <a:avLst/>
          </a:prstGeom>
          <a:ln w="381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4897029" y="3929018"/>
            <a:ext cx="22837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Established research fields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857750" y="4514850"/>
            <a:ext cx="135665" cy="285750"/>
          </a:xfrm>
          <a:prstGeom prst="rightBrace">
            <a:avLst/>
          </a:prstGeom>
          <a:ln w="381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993416" y="4507684"/>
            <a:ext cx="11018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More novel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754309" y="4922066"/>
            <a:ext cx="135665" cy="285750"/>
          </a:xfrm>
          <a:prstGeom prst="rightBrace">
            <a:avLst/>
          </a:prstGeom>
          <a:ln w="381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4889974" y="4914900"/>
            <a:ext cx="11080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Quite novel</a:t>
            </a:r>
          </a:p>
        </p:txBody>
      </p:sp>
    </p:spTree>
    <p:extLst>
      <p:ext uri="{BB962C8B-B14F-4D97-AF65-F5344CB8AC3E}">
        <p14:creationId xmlns:p14="http://schemas.microsoft.com/office/powerpoint/2010/main" val="77434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Crypto proofs – bird’s eye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“Sequences of Games”</a:t>
            </a:r>
            <a:endParaRPr lang="en-GB" sz="1800" b="1" dirty="0"/>
          </a:p>
          <a:p>
            <a:pPr marL="0" indent="0" algn="r">
              <a:buNone/>
            </a:pPr>
            <a:r>
              <a:rPr lang="en-GB" sz="1800" dirty="0"/>
              <a:t>(established approach for crypto proofs)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Areas in Quantum Computing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46" y="3086101"/>
            <a:ext cx="1313381" cy="6534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95" y="3086101"/>
            <a:ext cx="1143000" cy="6543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44" y="3086101"/>
            <a:ext cx="1442456" cy="6543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1986545" y="3412589"/>
            <a:ext cx="285750" cy="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15295" y="3412589"/>
            <a:ext cx="400050" cy="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29795" y="3412589"/>
            <a:ext cx="400050" cy="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72300" y="3412589"/>
            <a:ext cx="285750" cy="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732659" y="3511868"/>
            <a:ext cx="1479572" cy="1191915"/>
            <a:chOff x="2119544" y="3539491"/>
            <a:chExt cx="1972763" cy="158922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3105926" y="3539491"/>
              <a:ext cx="170674" cy="762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119544" y="4266937"/>
              <a:ext cx="197276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How to prove</a:t>
              </a:r>
              <a:br>
                <a:rPr lang="en-GB" b="1" dirty="0"/>
              </a:br>
              <a:r>
                <a:rPr lang="en-GB" b="1" dirty="0"/>
                <a:t>relationship?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3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Postquantum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4244578"/>
            <a:ext cx="6172200" cy="16228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Solutions:</a:t>
            </a:r>
          </a:p>
          <a:p>
            <a:r>
              <a:rPr lang="en-US" dirty="0"/>
              <a:t>Alternatives to RSA, </a:t>
            </a:r>
            <a:r>
              <a:rPr lang="en-US" dirty="0" err="1"/>
              <a:t>ElGamal</a:t>
            </a:r>
            <a:br>
              <a:rPr lang="en-US" dirty="0"/>
            </a:br>
            <a:r>
              <a:rPr lang="en-US" dirty="0"/>
              <a:t>(“Post-quantum crypto”, NIST competition)</a:t>
            </a:r>
          </a:p>
          <a:p>
            <a:r>
              <a:rPr lang="en-US" dirty="0"/>
              <a:t>Use Q mechanics for building crypto!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49139" y="2343851"/>
            <a:ext cx="14859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Q computer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3649339" y="2114550"/>
            <a:ext cx="1714500" cy="380987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798111">
            <a:off x="4153598" y="2068443"/>
            <a:ext cx="648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breaks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29250" y="1885950"/>
            <a:ext cx="14859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RSA</a:t>
            </a:r>
            <a:endParaRPr lang="en-US" b="1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29250" y="2432447"/>
            <a:ext cx="14859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ElGamal</a:t>
            </a:r>
            <a:endParaRPr lang="en-US" b="1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649339" y="2573749"/>
            <a:ext cx="1714500" cy="36089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58217" y="2369779"/>
            <a:ext cx="648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breaks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29250" y="2976988"/>
            <a:ext cx="1485900" cy="5032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Symmetric</a:t>
            </a:r>
            <a:br>
              <a:rPr lang="en-US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Crypto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3649339" y="2639088"/>
            <a:ext cx="1714500" cy="566501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078288">
            <a:off x="4446959" y="2789509"/>
            <a:ext cx="7947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weakens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29250" y="3553763"/>
            <a:ext cx="1485900" cy="4217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Hash </a:t>
            </a:r>
            <a:r>
              <a:rPr lang="en-US" b="1" dirty="0" err="1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func</a:t>
            </a:r>
            <a:endParaRPr lang="en-US" b="1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3649339" y="2724991"/>
            <a:ext cx="1714500" cy="1039634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905084">
            <a:off x="4446960" y="3167922"/>
            <a:ext cx="7947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weakens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game-based proofs: 2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dirty="0" err="1"/>
              <a:t>CryptoVerif</a:t>
            </a:r>
            <a:r>
              <a:rPr lang="en-US" dirty="0"/>
              <a:t> approach:</a:t>
            </a:r>
          </a:p>
          <a:p>
            <a:pPr lvl="1"/>
            <a:r>
              <a:rPr lang="en-US" dirty="0"/>
              <a:t>Have a set of pre-proven rewrite rules</a:t>
            </a:r>
          </a:p>
          <a:p>
            <a:pPr lvl="1"/>
            <a:r>
              <a:rPr lang="en-US" dirty="0"/>
              <a:t>Automatically apply them to simplify game</a:t>
            </a:r>
          </a:p>
          <a:p>
            <a:pPr lvl="1"/>
            <a:endParaRPr lang="en-US" dirty="0"/>
          </a:p>
          <a:p>
            <a:r>
              <a:rPr lang="en-US" dirty="0" err="1"/>
              <a:t>EasyCrypt</a:t>
            </a:r>
            <a:r>
              <a:rPr lang="en-US" dirty="0"/>
              <a:t> approach:</a:t>
            </a:r>
          </a:p>
          <a:p>
            <a:pPr lvl="1"/>
            <a:r>
              <a:rPr lang="en-US" dirty="0"/>
              <a:t>User </a:t>
            </a:r>
            <a:r>
              <a:rPr lang="en-US" b="1" dirty="0"/>
              <a:t>manually</a:t>
            </a:r>
            <a:r>
              <a:rPr lang="en-US" dirty="0"/>
              <a:t> writes the games</a:t>
            </a:r>
          </a:p>
          <a:p>
            <a:pPr lvl="1"/>
            <a:r>
              <a:rPr lang="en-US" dirty="0"/>
              <a:t>User </a:t>
            </a:r>
            <a:r>
              <a:rPr lang="en-US" b="1" dirty="0"/>
              <a:t>manually</a:t>
            </a:r>
            <a:r>
              <a:rPr lang="en-US" dirty="0"/>
              <a:t> proves equivalences in</a:t>
            </a:r>
            <a:br>
              <a:rPr lang="en-US" dirty="0"/>
            </a:br>
            <a:r>
              <a:rPr lang="en-US" dirty="0"/>
              <a:t>“relational Hoare logic”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629400" y="3733800"/>
            <a:ext cx="2546170" cy="2209800"/>
            <a:chOff x="6629400" y="3733800"/>
            <a:chExt cx="2546170" cy="2209800"/>
          </a:xfrm>
        </p:grpSpPr>
        <p:sp>
          <p:nvSpPr>
            <p:cNvPr id="5" name="Right Brace 4"/>
            <p:cNvSpPr/>
            <p:nvPr/>
          </p:nvSpPr>
          <p:spPr>
            <a:xfrm>
              <a:off x="6629400" y="3733800"/>
              <a:ext cx="381000" cy="2209800"/>
            </a:xfrm>
            <a:prstGeom prst="rightBrace">
              <a:avLst/>
            </a:prstGeom>
            <a:ln w="38100">
              <a:solidFill>
                <a:srgbClr val="2D63A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86600" y="4473714"/>
              <a:ext cx="20889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Hard work,</a:t>
              </a:r>
              <a:br>
                <a:rPr lang="en-US" sz="2400" b="1" dirty="0"/>
              </a:br>
              <a:r>
                <a:rPr lang="en-US" sz="2400" b="1" dirty="0"/>
                <a:t>more powerful</a:t>
              </a:r>
            </a:p>
            <a:p>
              <a:r>
                <a:rPr lang="en-US" sz="2400" dirty="0"/>
                <a:t>(this talk)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9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44655" y="1295400"/>
            <a:ext cx="4254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Important insight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2204" y="2743200"/>
            <a:ext cx="5299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Crypto verification boils down</a:t>
            </a:r>
            <a:br>
              <a:rPr lang="en-US" sz="3200" b="1" dirty="0"/>
            </a:br>
            <a:r>
              <a:rPr lang="en-US" sz="3200" b="1" dirty="0"/>
              <a:t>to reasoning about programs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0655" y="4518442"/>
            <a:ext cx="5202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(E.g., Hoare logics and similar)</a:t>
            </a:r>
          </a:p>
        </p:txBody>
      </p:sp>
    </p:spTree>
    <p:extLst>
      <p:ext uri="{BB962C8B-B14F-4D97-AF65-F5344CB8AC3E}">
        <p14:creationId xmlns:p14="http://schemas.microsoft.com/office/powerpoint/2010/main" val="3649593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Relational Hoare Logic (RHL)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GB" sz="2800" dirty="0"/>
              <a:t>Describes relation of two programs</a:t>
            </a:r>
          </a:p>
          <a:p>
            <a:endParaRPr lang="en-GB" sz="1100" dirty="0"/>
          </a:p>
          <a:p>
            <a:r>
              <a:rPr lang="en-GB" sz="2800" dirty="0"/>
              <a:t>How do the variables of the two programs relate?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Used, e.g., in </a:t>
            </a:r>
            <a:r>
              <a:rPr lang="en-GB" sz="2800" dirty="0" err="1"/>
              <a:t>EasyCrypt</a:t>
            </a:r>
            <a:r>
              <a:rPr lang="en-GB" sz="2800" dirty="0"/>
              <a:t> for classical verification</a:t>
            </a:r>
            <a:br>
              <a:rPr lang="en-GB" sz="2800" dirty="0"/>
            </a:br>
            <a:r>
              <a:rPr lang="en-GB" sz="2800" dirty="0"/>
              <a:t>(using a probabilistic variant)</a:t>
            </a:r>
          </a:p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3383895"/>
                <a:ext cx="822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600" b="0" dirty="0"/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  ~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3200" dirty="0"/>
                  <a:t>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+1}</m:t>
                    </m:r>
                  </m:oMath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83895"/>
                <a:ext cx="82296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57200" y="3276600"/>
            <a:ext cx="8229600" cy="0"/>
          </a:xfrm>
          <a:prstGeom prst="line">
            <a:avLst/>
          </a:prstGeom>
          <a:ln w="127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4267200"/>
            <a:ext cx="8229600" cy="0"/>
          </a:xfrm>
          <a:prstGeom prst="line">
            <a:avLst/>
          </a:prstGeom>
          <a:ln w="127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67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09E7E-B19E-4738-9E1A-9E1EDC43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quantum?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B160-C1D3-4A77-8684-FB63C8C20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“Games” may contain quantum vars / quantum operations</a:t>
            </a:r>
          </a:p>
          <a:p>
            <a:endParaRPr lang="en-US" dirty="0"/>
          </a:p>
          <a:p>
            <a:r>
              <a:rPr lang="en-US" dirty="0"/>
              <a:t>Need a quantum version of RHL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0F24F-C1CF-4B9D-A1A6-BACDB473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6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Relational Hoare Logic (</a:t>
            </a:r>
            <a:r>
              <a:rPr lang="en-GB" dirty="0" err="1"/>
              <a:t>qRHL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Quantum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US" b="0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mean?</a:t>
                </a:r>
              </a:p>
              <a:p>
                <a:r>
                  <a:rPr lang="en-GB" dirty="0"/>
                  <a:t>How to formalize semantics of </a:t>
                </a:r>
                <a:r>
                  <a:rPr lang="en-GB" dirty="0" err="1"/>
                  <a:t>qRHL</a:t>
                </a:r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2661784"/>
                <a:ext cx="8229600" cy="130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3600" b="0" dirty="0"/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𝑎𝑝𝑝𝑙𝑦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3600" b="0" dirty="0">
                    <a:solidFill>
                      <a:schemeClr val="accent2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𝑎𝑝𝑝𝑙𝑦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3200" dirty="0"/>
                  <a:t> 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4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1784"/>
                <a:ext cx="8229600" cy="130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57200" y="2590800"/>
            <a:ext cx="8229600" cy="0"/>
          </a:xfrm>
          <a:prstGeom prst="line">
            <a:avLst/>
          </a:prstGeom>
          <a:ln w="127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114800"/>
            <a:ext cx="8229600" cy="0"/>
          </a:xfrm>
          <a:prstGeom prst="line">
            <a:avLst/>
          </a:prstGeom>
          <a:ln w="127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86600" y="4495800"/>
            <a:ext cx="1963394" cy="1205479"/>
            <a:chOff x="7086600" y="4495800"/>
            <a:chExt cx="1963394" cy="1205479"/>
          </a:xfrm>
        </p:grpSpPr>
        <p:sp>
          <p:nvSpPr>
            <p:cNvPr id="9" name="Left Brace 8"/>
            <p:cNvSpPr/>
            <p:nvPr/>
          </p:nvSpPr>
          <p:spPr>
            <a:xfrm flipH="1">
              <a:off x="7086600" y="4558279"/>
              <a:ext cx="304800" cy="1143000"/>
            </a:xfrm>
            <a:prstGeom prst="leftBrace">
              <a:avLst>
                <a:gd name="adj1" fmla="val 67739"/>
                <a:gd name="adj2" fmla="val 50000"/>
              </a:avLst>
            </a:prstGeom>
            <a:ln w="38100">
              <a:solidFill>
                <a:srgbClr val="2D63A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78574" y="4495800"/>
              <a:ext cx="16714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Main source</a:t>
              </a:r>
              <a:br>
                <a:rPr lang="en-GB" sz="2000" dirty="0"/>
              </a:br>
              <a:r>
                <a:rPr lang="en-GB" sz="2000" dirty="0"/>
                <a:t>of trouble:</a:t>
              </a:r>
              <a:br>
                <a:rPr lang="en-GB" sz="2000" dirty="0"/>
              </a:br>
              <a:br>
                <a:rPr lang="en-GB" sz="1100" b="1" dirty="0"/>
              </a:br>
              <a:r>
                <a:rPr lang="en-GB" sz="2000" b="1" dirty="0"/>
                <a:t>Entanglement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57800" y="1524000"/>
            <a:ext cx="2096495" cy="1137784"/>
            <a:chOff x="5257800" y="1524000"/>
            <a:chExt cx="2096495" cy="1137784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5257800" y="1981200"/>
              <a:ext cx="457200" cy="680584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15000" y="1524000"/>
              <a:ext cx="1639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Elementary</a:t>
              </a:r>
              <a:br>
                <a:rPr lang="en-US" b="1" dirty="0"/>
              </a:br>
              <a:r>
                <a:rPr lang="en-US" b="1" dirty="0"/>
                <a:t>while-language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68238" y="2221468"/>
            <a:ext cx="1170962" cy="1055132"/>
            <a:chOff x="7668238" y="2221468"/>
            <a:chExt cx="1170962" cy="1055132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8077200" y="2590800"/>
              <a:ext cx="191495" cy="68580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68238" y="2221468"/>
              <a:ext cx="1170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Subspaces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3BC342F-043A-4527-BE0A-B921FE834B3E}"/>
              </a:ext>
            </a:extLst>
          </p:cNvPr>
          <p:cNvSpPr txBox="1"/>
          <p:nvPr/>
        </p:nvSpPr>
        <p:spPr>
          <a:xfrm>
            <a:off x="4487814" y="6172200"/>
            <a:ext cx="47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[U, Quantum Relational Hoare Logic, POPL 2019]</a:t>
            </a:r>
          </a:p>
        </p:txBody>
      </p:sp>
    </p:spTree>
    <p:extLst>
      <p:ext uri="{BB962C8B-B14F-4D97-AF65-F5344CB8AC3E}">
        <p14:creationId xmlns:p14="http://schemas.microsoft.com/office/powerpoint/2010/main" val="26396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cap="small" dirty="0"/>
                  <a:t>Equal </a:t>
                </a:r>
                <a:r>
                  <a:rPr lang="en-US" b="1" dirty="0"/>
                  <a:t> rule:</a:t>
                </a:r>
                <a:br>
                  <a:rPr lang="en-US" sz="1500" i="1" dirty="0">
                    <a:latin typeface="Cambria Math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fv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~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}</m:t>
                        </m:r>
                      </m:den>
                    </m:f>
                  </m:oMath>
                </a14:m>
                <a:br>
                  <a:rPr lang="en-US" dirty="0"/>
                </a:br>
                <a:br>
                  <a:rPr lang="en-US" sz="1500" dirty="0"/>
                </a:br>
                <a:r>
                  <a:rPr lang="en-US" dirty="0"/>
                  <a:t>For reasoning about unknown code (adversaries)</a:t>
                </a:r>
                <a:br>
                  <a:rPr lang="en-US" dirty="0"/>
                </a:br>
                <a:endParaRPr lang="en-US" sz="1500" dirty="0"/>
              </a:p>
              <a:p>
                <a:r>
                  <a:rPr lang="en-US" b="1" cap="small" dirty="0"/>
                  <a:t>Frame</a:t>
                </a:r>
                <a:r>
                  <a:rPr lang="en-US" b="1" dirty="0"/>
                  <a:t>  rule:</a:t>
                </a:r>
                <a:br>
                  <a:rPr lang="en-US" b="1" dirty="0"/>
                </a:br>
                <a:br>
                  <a:rPr lang="en-US" sz="1500" i="1" dirty="0">
                    <a:latin typeface="Cambria Math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independent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}</m:t>
                        </m:r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}</m:t>
                        </m:r>
                      </m:den>
                    </m:f>
                  </m:oMath>
                </a14:m>
                <a:br>
                  <a:rPr lang="en-US" dirty="0"/>
                </a:br>
                <a:br>
                  <a:rPr lang="en-US" sz="1500" dirty="0"/>
                </a:br>
                <a:r>
                  <a:rPr lang="en-US" dirty="0"/>
                  <a:t>For modular reasoning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695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33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</a:t>
            </a:r>
            <a:r>
              <a:rPr lang="en-GB" dirty="0" err="1"/>
              <a:t>qRHL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609060"/>
                <a:ext cx="8229600" cy="1310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3600" b="0" dirty="0"/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𝑎𝑝𝑝𝑙𝑦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3600" b="0" dirty="0">
                    <a:solidFill>
                      <a:schemeClr val="accent2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𝑎𝑝𝑝𝑙𝑦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3200" dirty="0"/>
                  <a:t> 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9060"/>
                <a:ext cx="8229600" cy="1310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9395" y="3342961"/>
            <a:ext cx="2513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For two quantum states </a:t>
            </a:r>
            <a:br>
              <a:rPr lang="en-GB" b="1" dirty="0"/>
            </a:br>
            <a:r>
              <a:rPr lang="en-GB" b="1" dirty="0"/>
              <a:t>that are marginal</a:t>
            </a:r>
            <a:br>
              <a:rPr lang="en-GB" b="1" dirty="0"/>
            </a:br>
            <a:r>
              <a:rPr lang="en-GB" b="1" dirty="0"/>
              <a:t>of a state satisfying this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515779" y="2293970"/>
            <a:ext cx="8221" cy="1029004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19107" y="3645531"/>
            <a:ext cx="1667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After applying</a:t>
            </a:r>
            <a:br>
              <a:rPr lang="en-GB" b="1" dirty="0"/>
            </a:br>
            <a:r>
              <a:rPr lang="en-GB" b="1" dirty="0"/>
              <a:t>these programs</a:t>
            </a: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4452893" y="2971800"/>
            <a:ext cx="0" cy="673731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3329" y="3517656"/>
            <a:ext cx="2584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The final states</a:t>
            </a:r>
            <a:br>
              <a:rPr lang="en-GB" b="1" dirty="0"/>
            </a:br>
            <a:r>
              <a:rPr lang="en-GB" b="1" dirty="0"/>
              <a:t>are marginal of</a:t>
            </a:r>
            <a:br>
              <a:rPr lang="en-GB" b="1" dirty="0"/>
            </a:br>
            <a:r>
              <a:rPr lang="en-GB" b="1" dirty="0"/>
              <a:t>some state satisfying this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20000" y="2843925"/>
            <a:ext cx="0" cy="673731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5160" y="4173721"/>
            <a:ext cx="1114151" cy="486812"/>
            <a:chOff x="-182982" y="2871628"/>
            <a:chExt cx="1114151" cy="486812"/>
          </a:xfrm>
        </p:grpSpPr>
        <p:sp>
          <p:nvSpPr>
            <p:cNvPr id="8" name="TextBox 7"/>
            <p:cNvSpPr txBox="1"/>
            <p:nvPr/>
          </p:nvSpPr>
          <p:spPr>
            <a:xfrm rot="915289">
              <a:off x="-182982" y="2989108"/>
              <a:ext cx="1114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separable</a:t>
              </a:r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-36601" y="2871628"/>
              <a:ext cx="873758" cy="313297"/>
            </a:xfrm>
            <a:custGeom>
              <a:avLst/>
              <a:gdLst>
                <a:gd name="connsiteX0" fmla="*/ 0 w 1219200"/>
                <a:gd name="connsiteY0" fmla="*/ 153884 h 414766"/>
                <a:gd name="connsiteX1" fmla="*/ 762000 w 1219200"/>
                <a:gd name="connsiteY1" fmla="*/ 411792 h 414766"/>
                <a:gd name="connsiteX2" fmla="*/ 1219200 w 1219200"/>
                <a:gd name="connsiteY2" fmla="*/ 1484 h 414766"/>
                <a:gd name="connsiteX0" fmla="*/ 0 w 1219200"/>
                <a:gd name="connsiteY0" fmla="*/ 154098 h 430904"/>
                <a:gd name="connsiteX1" fmla="*/ 762000 w 1219200"/>
                <a:gd name="connsiteY1" fmla="*/ 412006 h 430904"/>
                <a:gd name="connsiteX2" fmla="*/ 1219200 w 1219200"/>
                <a:gd name="connsiteY2" fmla="*/ 1698 h 430904"/>
                <a:gd name="connsiteX0" fmla="*/ 0 w 1219200"/>
                <a:gd name="connsiteY0" fmla="*/ 153940 h 418545"/>
                <a:gd name="connsiteX1" fmla="*/ 762000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4432 h 419037"/>
                <a:gd name="connsiteX1" fmla="*/ 769951 w 1219200"/>
                <a:gd name="connsiteY1" fmla="*/ 412340 h 419037"/>
                <a:gd name="connsiteX2" fmla="*/ 1219200 w 1219200"/>
                <a:gd name="connsiteY2" fmla="*/ 2032 h 419037"/>
                <a:gd name="connsiteX0" fmla="*/ 0 w 1219200"/>
                <a:gd name="connsiteY0" fmla="*/ 154432 h 412340"/>
                <a:gd name="connsiteX1" fmla="*/ 769951 w 1219200"/>
                <a:gd name="connsiteY1" fmla="*/ 412340 h 412340"/>
                <a:gd name="connsiteX2" fmla="*/ 1219200 w 1219200"/>
                <a:gd name="connsiteY2" fmla="*/ 2032 h 412340"/>
                <a:gd name="connsiteX0" fmla="*/ 0 w 1219200"/>
                <a:gd name="connsiteY0" fmla="*/ 154432 h 412340"/>
                <a:gd name="connsiteX1" fmla="*/ 769951 w 1219200"/>
                <a:gd name="connsiteY1" fmla="*/ 412340 h 412340"/>
                <a:gd name="connsiteX2" fmla="*/ 1219200 w 1219200"/>
                <a:gd name="connsiteY2" fmla="*/ 2032 h 412340"/>
                <a:gd name="connsiteX0" fmla="*/ 0 w 1219200"/>
                <a:gd name="connsiteY0" fmla="*/ 154432 h 412340"/>
                <a:gd name="connsiteX1" fmla="*/ 769951 w 1219200"/>
                <a:gd name="connsiteY1" fmla="*/ 412340 h 412340"/>
                <a:gd name="connsiteX2" fmla="*/ 1219200 w 1219200"/>
                <a:gd name="connsiteY2" fmla="*/ 2032 h 412340"/>
                <a:gd name="connsiteX0" fmla="*/ 0 w 980661"/>
                <a:gd name="connsiteY0" fmla="*/ 305507 h 412340"/>
                <a:gd name="connsiteX1" fmla="*/ 531412 w 980661"/>
                <a:gd name="connsiteY1" fmla="*/ 412340 h 412340"/>
                <a:gd name="connsiteX2" fmla="*/ 980661 w 980661"/>
                <a:gd name="connsiteY2" fmla="*/ 2032 h 412340"/>
                <a:gd name="connsiteX0" fmla="*/ 0 w 980661"/>
                <a:gd name="connsiteY0" fmla="*/ 305507 h 412340"/>
                <a:gd name="connsiteX1" fmla="*/ 531412 w 980661"/>
                <a:gd name="connsiteY1" fmla="*/ 412340 h 412340"/>
                <a:gd name="connsiteX2" fmla="*/ 980661 w 980661"/>
                <a:gd name="connsiteY2" fmla="*/ 2032 h 412340"/>
                <a:gd name="connsiteX0" fmla="*/ 0 w 980661"/>
                <a:gd name="connsiteY0" fmla="*/ 305507 h 412340"/>
                <a:gd name="connsiteX1" fmla="*/ 531412 w 980661"/>
                <a:gd name="connsiteY1" fmla="*/ 412340 h 412340"/>
                <a:gd name="connsiteX2" fmla="*/ 980661 w 980661"/>
                <a:gd name="connsiteY2" fmla="*/ 2032 h 412340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7 h 410772"/>
                <a:gd name="connsiteX3" fmla="*/ 980661 w 980661"/>
                <a:gd name="connsiteY3" fmla="*/ 464 h 410772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7 h 410772"/>
                <a:gd name="connsiteX3" fmla="*/ 980661 w 980661"/>
                <a:gd name="connsiteY3" fmla="*/ 464 h 410772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7 h 410772"/>
                <a:gd name="connsiteX3" fmla="*/ 980661 w 980661"/>
                <a:gd name="connsiteY3" fmla="*/ 464 h 410772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6 h 410772"/>
                <a:gd name="connsiteX3" fmla="*/ 980661 w 980661"/>
                <a:gd name="connsiteY3" fmla="*/ 464 h 410772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661" h="410308">
                  <a:moveTo>
                    <a:pt x="0" y="303475"/>
                  </a:moveTo>
                  <a:cubicBezTo>
                    <a:pt x="343010" y="309957"/>
                    <a:pt x="423628" y="324390"/>
                    <a:pt x="531412" y="410308"/>
                  </a:cubicBezTo>
                  <a:cubicBezTo>
                    <a:pt x="632387" y="255597"/>
                    <a:pt x="833522" y="85481"/>
                    <a:pt x="98066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20999780">
            <a:off x="6384051" y="4360270"/>
            <a:ext cx="1114151" cy="486812"/>
            <a:chOff x="-182982" y="2871628"/>
            <a:chExt cx="1114151" cy="486812"/>
          </a:xfrm>
        </p:grpSpPr>
        <p:sp>
          <p:nvSpPr>
            <p:cNvPr id="22" name="TextBox 21"/>
            <p:cNvSpPr txBox="1"/>
            <p:nvPr/>
          </p:nvSpPr>
          <p:spPr>
            <a:xfrm rot="915289">
              <a:off x="-182982" y="2989108"/>
              <a:ext cx="1114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separable</a:t>
              </a:r>
            </a:p>
          </p:txBody>
        </p:sp>
        <p:sp>
          <p:nvSpPr>
            <p:cNvPr id="23" name="Freeform 22"/>
            <p:cNvSpPr/>
            <p:nvPr/>
          </p:nvSpPr>
          <p:spPr>
            <a:xfrm flipV="1">
              <a:off x="-36601" y="2871628"/>
              <a:ext cx="873758" cy="313297"/>
            </a:xfrm>
            <a:custGeom>
              <a:avLst/>
              <a:gdLst>
                <a:gd name="connsiteX0" fmla="*/ 0 w 1219200"/>
                <a:gd name="connsiteY0" fmla="*/ 153884 h 414766"/>
                <a:gd name="connsiteX1" fmla="*/ 762000 w 1219200"/>
                <a:gd name="connsiteY1" fmla="*/ 411792 h 414766"/>
                <a:gd name="connsiteX2" fmla="*/ 1219200 w 1219200"/>
                <a:gd name="connsiteY2" fmla="*/ 1484 h 414766"/>
                <a:gd name="connsiteX0" fmla="*/ 0 w 1219200"/>
                <a:gd name="connsiteY0" fmla="*/ 154098 h 430904"/>
                <a:gd name="connsiteX1" fmla="*/ 762000 w 1219200"/>
                <a:gd name="connsiteY1" fmla="*/ 412006 h 430904"/>
                <a:gd name="connsiteX2" fmla="*/ 1219200 w 1219200"/>
                <a:gd name="connsiteY2" fmla="*/ 1698 h 430904"/>
                <a:gd name="connsiteX0" fmla="*/ 0 w 1219200"/>
                <a:gd name="connsiteY0" fmla="*/ 153940 h 418545"/>
                <a:gd name="connsiteX1" fmla="*/ 762000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4432 h 419037"/>
                <a:gd name="connsiteX1" fmla="*/ 769951 w 1219200"/>
                <a:gd name="connsiteY1" fmla="*/ 412340 h 419037"/>
                <a:gd name="connsiteX2" fmla="*/ 1219200 w 1219200"/>
                <a:gd name="connsiteY2" fmla="*/ 2032 h 419037"/>
                <a:gd name="connsiteX0" fmla="*/ 0 w 1219200"/>
                <a:gd name="connsiteY0" fmla="*/ 154432 h 412340"/>
                <a:gd name="connsiteX1" fmla="*/ 769951 w 1219200"/>
                <a:gd name="connsiteY1" fmla="*/ 412340 h 412340"/>
                <a:gd name="connsiteX2" fmla="*/ 1219200 w 1219200"/>
                <a:gd name="connsiteY2" fmla="*/ 2032 h 412340"/>
                <a:gd name="connsiteX0" fmla="*/ 0 w 1219200"/>
                <a:gd name="connsiteY0" fmla="*/ 154432 h 412340"/>
                <a:gd name="connsiteX1" fmla="*/ 769951 w 1219200"/>
                <a:gd name="connsiteY1" fmla="*/ 412340 h 412340"/>
                <a:gd name="connsiteX2" fmla="*/ 1219200 w 1219200"/>
                <a:gd name="connsiteY2" fmla="*/ 2032 h 412340"/>
                <a:gd name="connsiteX0" fmla="*/ 0 w 1219200"/>
                <a:gd name="connsiteY0" fmla="*/ 154432 h 412340"/>
                <a:gd name="connsiteX1" fmla="*/ 769951 w 1219200"/>
                <a:gd name="connsiteY1" fmla="*/ 412340 h 412340"/>
                <a:gd name="connsiteX2" fmla="*/ 1219200 w 1219200"/>
                <a:gd name="connsiteY2" fmla="*/ 2032 h 412340"/>
                <a:gd name="connsiteX0" fmla="*/ 0 w 980661"/>
                <a:gd name="connsiteY0" fmla="*/ 305507 h 412340"/>
                <a:gd name="connsiteX1" fmla="*/ 531412 w 980661"/>
                <a:gd name="connsiteY1" fmla="*/ 412340 h 412340"/>
                <a:gd name="connsiteX2" fmla="*/ 980661 w 980661"/>
                <a:gd name="connsiteY2" fmla="*/ 2032 h 412340"/>
                <a:gd name="connsiteX0" fmla="*/ 0 w 980661"/>
                <a:gd name="connsiteY0" fmla="*/ 305507 h 412340"/>
                <a:gd name="connsiteX1" fmla="*/ 531412 w 980661"/>
                <a:gd name="connsiteY1" fmla="*/ 412340 h 412340"/>
                <a:gd name="connsiteX2" fmla="*/ 980661 w 980661"/>
                <a:gd name="connsiteY2" fmla="*/ 2032 h 412340"/>
                <a:gd name="connsiteX0" fmla="*/ 0 w 980661"/>
                <a:gd name="connsiteY0" fmla="*/ 305507 h 412340"/>
                <a:gd name="connsiteX1" fmla="*/ 531412 w 980661"/>
                <a:gd name="connsiteY1" fmla="*/ 412340 h 412340"/>
                <a:gd name="connsiteX2" fmla="*/ 980661 w 980661"/>
                <a:gd name="connsiteY2" fmla="*/ 2032 h 412340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7 h 410772"/>
                <a:gd name="connsiteX3" fmla="*/ 980661 w 980661"/>
                <a:gd name="connsiteY3" fmla="*/ 464 h 410772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7 h 410772"/>
                <a:gd name="connsiteX3" fmla="*/ 980661 w 980661"/>
                <a:gd name="connsiteY3" fmla="*/ 464 h 410772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7 h 410772"/>
                <a:gd name="connsiteX3" fmla="*/ 980661 w 980661"/>
                <a:gd name="connsiteY3" fmla="*/ 464 h 410772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6 h 410772"/>
                <a:gd name="connsiteX3" fmla="*/ 980661 w 980661"/>
                <a:gd name="connsiteY3" fmla="*/ 464 h 410772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661" h="410308">
                  <a:moveTo>
                    <a:pt x="0" y="303475"/>
                  </a:moveTo>
                  <a:cubicBezTo>
                    <a:pt x="343010" y="309957"/>
                    <a:pt x="423628" y="324390"/>
                    <a:pt x="531412" y="410308"/>
                  </a:cubicBezTo>
                  <a:cubicBezTo>
                    <a:pt x="632387" y="255597"/>
                    <a:pt x="833522" y="85481"/>
                    <a:pt x="98066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7BEC1B0-D082-4419-A9FB-4C8E51946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607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3CB676-C3EC-46E1-AE59-78A96F05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Tool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798B07-CBD8-49D1-A14B-9701946B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399279"/>
            <a:ext cx="5309840" cy="2069307"/>
          </a:xfrm>
        </p:spPr>
        <p:txBody>
          <a:bodyPr>
            <a:normAutofit/>
          </a:bodyPr>
          <a:lstStyle/>
          <a:p>
            <a:r>
              <a:rPr lang="en-US" dirty="0"/>
              <a:t>Tactics for </a:t>
            </a:r>
            <a:r>
              <a:rPr lang="en-US" dirty="0" err="1"/>
              <a:t>qRHL</a:t>
            </a:r>
            <a:endParaRPr lang="en-US" dirty="0"/>
          </a:p>
          <a:p>
            <a:r>
              <a:rPr lang="en-US" dirty="0"/>
              <a:t>Verification conditions (VCs):</a:t>
            </a:r>
            <a:br>
              <a:rPr lang="en-US" dirty="0"/>
            </a:br>
            <a:r>
              <a:rPr lang="en-US" dirty="0"/>
              <a:t>Inequalities of subspaces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5F508E-649E-4BA9-B754-720DED36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DF367-FDF5-473E-BB5A-D15CBD7BE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" t="5905" r="3419"/>
          <a:stretch/>
        </p:blipFill>
        <p:spPr>
          <a:xfrm>
            <a:off x="762000" y="1222066"/>
            <a:ext cx="2971800" cy="23363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https://svhol.pbmichel.com/_media/isabelle_hol.gif?w=200&amp;tok=6c35bd">
            <a:extLst>
              <a:ext uri="{FF2B5EF4-FFF2-40B4-BE49-F238E27FC236}">
                <a16:creationId xmlns:a16="http://schemas.microsoft.com/office/drawing/2014/main" id="{14C34518-A2D3-4014-BD8A-CA950CCD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33900"/>
            <a:ext cx="1905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9122CB6-6C6C-4FA8-AE6F-EBF9D89F2949}"/>
              </a:ext>
            </a:extLst>
          </p:cNvPr>
          <p:cNvSpPr/>
          <p:nvPr/>
        </p:nvSpPr>
        <p:spPr>
          <a:xfrm>
            <a:off x="2055540" y="3810000"/>
            <a:ext cx="381000" cy="5334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193D5B4-7A43-4238-8DBF-AA62D0EB1FCF}"/>
              </a:ext>
            </a:extLst>
          </p:cNvPr>
          <p:cNvSpPr txBox="1">
            <a:spLocks/>
          </p:cNvSpPr>
          <p:nvPr/>
        </p:nvSpPr>
        <p:spPr>
          <a:xfrm>
            <a:off x="3810000" y="4114800"/>
            <a:ext cx="5105400" cy="2455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Backend for representing</a:t>
            </a:r>
            <a:br>
              <a:rPr lang="en-US" dirty="0"/>
            </a:br>
            <a:r>
              <a:rPr lang="en-US" dirty="0"/>
              <a:t>pre-/postconditions</a:t>
            </a:r>
          </a:p>
          <a:p>
            <a:r>
              <a:rPr lang="en-US" dirty="0"/>
              <a:t>Reasoning about VCs</a:t>
            </a:r>
          </a:p>
          <a:p>
            <a:r>
              <a:rPr lang="en-US" dirty="0"/>
              <a:t>Smooth path towards full verification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30D15-B19E-4B66-9260-3E5FB96E968F}"/>
              </a:ext>
            </a:extLst>
          </p:cNvPr>
          <p:cNvSpPr/>
          <p:nvPr/>
        </p:nvSpPr>
        <p:spPr>
          <a:xfrm>
            <a:off x="5957257" y="3267515"/>
            <a:ext cx="3023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[https://tinyurl.com/qrhl-tool]</a:t>
            </a:r>
          </a:p>
        </p:txBody>
      </p:sp>
    </p:spTree>
    <p:extLst>
      <p:ext uri="{BB962C8B-B14F-4D97-AF65-F5344CB8AC3E}">
        <p14:creationId xmlns:p14="http://schemas.microsoft.com/office/powerpoint/2010/main" val="143668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E2CA-6BF0-F99D-A574-1A40F44C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ADBF3-6928-56DD-E8B4-AF145E954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6FB9-C026-26AA-1451-971F37B2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</p:spTree>
    <p:extLst>
      <p:ext uri="{BB962C8B-B14F-4D97-AF65-F5344CB8AC3E}">
        <p14:creationId xmlns:p14="http://schemas.microsoft.com/office/powerpoint/2010/main" val="3298903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58D7-B932-0955-A375-B25A8973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protocols (beyond classical)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5BD2-A1CA-E142-A6BC-46570EDD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do new things using quantum?</a:t>
            </a:r>
          </a:p>
          <a:p>
            <a:pPr lvl="1"/>
            <a:r>
              <a:rPr lang="en-US" dirty="0"/>
              <a:t>What if honest parties have Q comm/comp?</a:t>
            </a:r>
          </a:p>
          <a:p>
            <a:pPr lvl="1"/>
            <a:endParaRPr lang="en-US" dirty="0"/>
          </a:p>
          <a:p>
            <a:r>
              <a:rPr lang="en-US" dirty="0"/>
              <a:t>Can circumvent classical impossibility</a:t>
            </a:r>
          </a:p>
          <a:p>
            <a:endParaRPr lang="en-US" dirty="0"/>
          </a:p>
          <a:p>
            <a:r>
              <a:rPr lang="en-US" dirty="0"/>
              <a:t>Extra challenges for hardware,</a:t>
            </a:r>
            <a:br>
              <a:rPr lang="en-US" dirty="0"/>
            </a:br>
            <a:r>
              <a:rPr lang="en-US" dirty="0"/>
              <a:t>practicality hard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3872A-6962-A217-33E4-4921B364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87FC-3C63-85C0-3D68-9F205882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1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1D02-7D8D-6580-E088-1F2E360A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post-quantum crypto fail?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2D7C6-AD8E-B0EE-F8C2-3FDBFE62A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Underlying assumption wrong.</a:t>
            </a:r>
          </a:p>
          <a:p>
            <a:endParaRPr lang="en-US" dirty="0"/>
          </a:p>
          <a:p>
            <a:r>
              <a:rPr lang="en-US" dirty="0"/>
              <a:t>Scheme based on assumption broken / not provable</a:t>
            </a:r>
          </a:p>
          <a:p>
            <a:endParaRPr lang="en-US" dirty="0"/>
          </a:p>
          <a:p>
            <a:r>
              <a:rPr lang="en-US" dirty="0"/>
              <a:t>Scheme secure but weakened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D0DE6-B12B-2300-14C8-A7BBE526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FCC66-86BB-8A27-271C-AAACDF3F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7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3290-EE60-4220-B276-AB7565D0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Privacy-preserving data-mining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A8277A-CB94-4F83-A645-40EFC636F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15100" y="2000250"/>
            <a:ext cx="908489" cy="107275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7B4F8-344D-4244-A81F-5721D1AB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Areas in Quantum Computing</a:t>
            </a:r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B903D92-DBE1-4E60-BF2D-CCD998B98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46056" y="2290168"/>
            <a:ext cx="908489" cy="1072754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1360034-057B-4BD7-8964-10634AA56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53709" y="3711706"/>
            <a:ext cx="908489" cy="107275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CCE01C-825C-495B-B7BE-0241A85CCCA1}"/>
              </a:ext>
            </a:extLst>
          </p:cNvPr>
          <p:cNvCxnSpPr/>
          <p:nvPr/>
        </p:nvCxnSpPr>
        <p:spPr>
          <a:xfrm flipV="1">
            <a:off x="3086100" y="2536628"/>
            <a:ext cx="3200400" cy="289918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0A2ACA-0D91-46D8-A067-276225C7D717}"/>
              </a:ext>
            </a:extLst>
          </p:cNvPr>
          <p:cNvCxnSpPr/>
          <p:nvPr/>
        </p:nvCxnSpPr>
        <p:spPr>
          <a:xfrm flipH="1">
            <a:off x="5314950" y="3073005"/>
            <a:ext cx="1085850" cy="996553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F9BFB6-05B7-4945-9187-2CF5650444A5}"/>
              </a:ext>
            </a:extLst>
          </p:cNvPr>
          <p:cNvCxnSpPr/>
          <p:nvPr/>
        </p:nvCxnSpPr>
        <p:spPr>
          <a:xfrm flipH="1" flipV="1">
            <a:off x="2971801" y="3314449"/>
            <a:ext cx="1203106" cy="1029296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760397-A81D-44A4-A0EE-4ED28FD165CF}"/>
              </a:ext>
            </a:extLst>
          </p:cNvPr>
          <p:cNvSpPr txBox="1"/>
          <p:nvPr/>
        </p:nvSpPr>
        <p:spPr>
          <a:xfrm>
            <a:off x="1743952" y="3662789"/>
            <a:ext cx="22641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Encrypted</a:t>
            </a:r>
            <a:br>
              <a:rPr lang="en-US" sz="2100" b="1" dirty="0"/>
            </a:br>
            <a:r>
              <a:rPr lang="en-US" sz="2100" b="1" dirty="0"/>
              <a:t>communication</a:t>
            </a:r>
            <a:br>
              <a:rPr lang="en-US" sz="2100" b="1" dirty="0"/>
            </a:br>
            <a:r>
              <a:rPr lang="en-US" sz="2100" b="1" dirty="0"/>
              <a:t>for data-mining on</a:t>
            </a:r>
            <a:br>
              <a:rPr lang="en-US" sz="2100" b="1" dirty="0"/>
            </a:br>
            <a:r>
              <a:rPr lang="en-US" sz="2100" b="1" dirty="0"/>
              <a:t>sensitive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44D0F-8DFC-4B2A-B92D-87038B6D8233}"/>
              </a:ext>
            </a:extLst>
          </p:cNvPr>
          <p:cNvSpPr txBox="1"/>
          <p:nvPr/>
        </p:nvSpPr>
        <p:spPr>
          <a:xfrm>
            <a:off x="5712885" y="4207409"/>
            <a:ext cx="193309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Attacker:</a:t>
            </a:r>
            <a:br>
              <a:rPr lang="en-US" sz="2100" b="1" dirty="0"/>
            </a:br>
            <a:r>
              <a:rPr lang="en-US" sz="2100" b="1" dirty="0"/>
              <a:t>store and break</a:t>
            </a:r>
            <a:br>
              <a:rPr lang="en-US" sz="2100" b="1" dirty="0"/>
            </a:br>
            <a:r>
              <a:rPr lang="en-US" sz="2100" b="1" dirty="0"/>
              <a:t>years later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425A9E5-662F-4D16-9E58-826D269ADB46}"/>
              </a:ext>
            </a:extLst>
          </p:cNvPr>
          <p:cNvSpPr/>
          <p:nvPr/>
        </p:nvSpPr>
        <p:spPr>
          <a:xfrm>
            <a:off x="5410229" y="4187888"/>
            <a:ext cx="2514600" cy="10727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With quantum:</a:t>
            </a:r>
          </a:p>
          <a:p>
            <a:pPr algn="ctr"/>
            <a:br>
              <a:rPr lang="en-US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Everlasting security.</a:t>
            </a:r>
          </a:p>
        </p:txBody>
      </p:sp>
    </p:spTree>
    <p:extLst>
      <p:ext uri="{BB962C8B-B14F-4D97-AF65-F5344CB8AC3E}">
        <p14:creationId xmlns:p14="http://schemas.microsoft.com/office/powerpoint/2010/main" val="29916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Verification</a:t>
            </a:r>
          </a:p>
        </p:txBody>
      </p:sp>
      <p:pic>
        <p:nvPicPr>
          <p:cNvPr id="1026" name="Picture 2" descr="http://photos1.blogger.com/blogger/2167/3021/1600/m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000500"/>
            <a:ext cx="606596" cy="1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chytot.com/wp-content/uploads/2013/08/cell-phone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51" y="2971801"/>
            <a:ext cx="742950" cy="8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hotos1.blogger.com/blogger/2167/3021/1600/m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4000500"/>
            <a:ext cx="606596" cy="1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hotos1.blogger.com/blogger/2167/3021/1600/m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1485900"/>
            <a:ext cx="606596" cy="1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hotos1.blogger.com/blogger/2167/3021/1600/m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93782"/>
            <a:ext cx="606596" cy="1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435397" y="2228850"/>
            <a:ext cx="1622254" cy="74295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874500" y="2228850"/>
            <a:ext cx="1926350" cy="97155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71750" y="3543300"/>
            <a:ext cx="1559801" cy="9144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 flipV="1">
            <a:off x="5029200" y="3714751"/>
            <a:ext cx="1771650" cy="843818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435397" y="2457450"/>
            <a:ext cx="1622254" cy="74295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29200" y="2457450"/>
            <a:ext cx="1771650" cy="85725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571750" y="3714750"/>
            <a:ext cx="1559801" cy="9144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74500" y="3843960"/>
            <a:ext cx="1926350" cy="956641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06059" y="4686301"/>
            <a:ext cx="2944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/>
              <a:t>Speed of light</a:t>
            </a:r>
          </a:p>
          <a:p>
            <a:pPr algn="ctr"/>
            <a:r>
              <a:rPr lang="en-US" sz="2700" b="1" dirty="0">
                <a:sym typeface="Wingdings" panose="05000000000000000000" pitchFamily="2" charset="2"/>
              </a:rPr>
              <a:t> Position verified</a:t>
            </a:r>
            <a:endParaRPr lang="en-US" sz="27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Areas in 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51554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</a:t>
            </a:r>
          </a:p>
        </p:txBody>
      </p:sp>
      <p:pic>
        <p:nvPicPr>
          <p:cNvPr id="1026" name="Picture 2" descr="http://photos1.blogger.com/blogger/2167/3021/1600/m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000500"/>
            <a:ext cx="606596" cy="1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hotos1.blogger.com/blogger/2167/3021/1600/m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4000500"/>
            <a:ext cx="606596" cy="1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hotos1.blogger.com/blogger/2167/3021/1600/m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1485900"/>
            <a:ext cx="606596" cy="1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hotos1.blogger.com/blogger/2167/3021/1600/m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93782"/>
            <a:ext cx="606596" cy="1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Areas in Quantum Computing</a:t>
            </a:r>
          </a:p>
        </p:txBody>
      </p:sp>
      <p:pic>
        <p:nvPicPr>
          <p:cNvPr id="20" name="Picture 4" descr="http://techytot.com/wp-content/uploads/2013/08/cell-phone-clip-art.png">
            <a:extLst>
              <a:ext uri="{FF2B5EF4-FFF2-40B4-BE49-F238E27FC236}">
                <a16:creationId xmlns:a16="http://schemas.microsoft.com/office/drawing/2014/main" id="{37B7FCEE-0575-4F52-9595-2D41680B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96" y="2219308"/>
            <a:ext cx="342900" cy="4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echytot.com/wp-content/uploads/2013/08/cell-phone-clip-art.png">
            <a:extLst>
              <a:ext uri="{FF2B5EF4-FFF2-40B4-BE49-F238E27FC236}">
                <a16:creationId xmlns:a16="http://schemas.microsoft.com/office/drawing/2014/main" id="{CCFB3CF8-B7A4-4190-B296-D079CC0F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95" y="2245483"/>
            <a:ext cx="342900" cy="4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techytot.com/wp-content/uploads/2013/08/cell-phone-clip-art.png">
            <a:extLst>
              <a:ext uri="{FF2B5EF4-FFF2-40B4-BE49-F238E27FC236}">
                <a16:creationId xmlns:a16="http://schemas.microsoft.com/office/drawing/2014/main" id="{CE837B8B-93D8-492E-9585-AB9F2CDE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49" y="4462426"/>
            <a:ext cx="342900" cy="4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techytot.com/wp-content/uploads/2013/08/cell-phone-clip-art.png">
            <a:extLst>
              <a:ext uri="{FF2B5EF4-FFF2-40B4-BE49-F238E27FC236}">
                <a16:creationId xmlns:a16="http://schemas.microsoft.com/office/drawing/2014/main" id="{BE1B0215-C2B3-4D76-8721-2D9BA888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73" y="4467602"/>
            <a:ext cx="342900" cy="4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46A610-C9EA-4989-B665-D21EC67AABA3}"/>
              </a:ext>
            </a:extLst>
          </p:cNvPr>
          <p:cNvCxnSpPr/>
          <p:nvPr/>
        </p:nvCxnSpPr>
        <p:spPr>
          <a:xfrm>
            <a:off x="2606846" y="2857500"/>
            <a:ext cx="0" cy="142875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D97851-09E6-488B-B34D-4AD2F77E36BA}"/>
              </a:ext>
            </a:extLst>
          </p:cNvPr>
          <p:cNvCxnSpPr/>
          <p:nvPr/>
        </p:nvCxnSpPr>
        <p:spPr>
          <a:xfrm flipV="1">
            <a:off x="2971800" y="2420577"/>
            <a:ext cx="3314700" cy="26176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3B2691-661A-4AF2-99D2-6F5FE969FB15}"/>
              </a:ext>
            </a:extLst>
          </p:cNvPr>
          <p:cNvCxnSpPr/>
          <p:nvPr/>
        </p:nvCxnSpPr>
        <p:spPr>
          <a:xfrm flipH="1">
            <a:off x="6607345" y="2857501"/>
            <a:ext cx="22055" cy="1363309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61D9AD-0418-4A56-86FE-3B1F6BAD3B48}"/>
              </a:ext>
            </a:extLst>
          </p:cNvPr>
          <p:cNvCxnSpPr/>
          <p:nvPr/>
        </p:nvCxnSpPr>
        <p:spPr>
          <a:xfrm flipH="1">
            <a:off x="3028950" y="2621843"/>
            <a:ext cx="3200400" cy="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8547A7-F1B3-4E46-BCDD-62BD49F6D82A}"/>
              </a:ext>
            </a:extLst>
          </p:cNvPr>
          <p:cNvCxnSpPr/>
          <p:nvPr/>
        </p:nvCxnSpPr>
        <p:spPr>
          <a:xfrm flipV="1">
            <a:off x="2778296" y="2857500"/>
            <a:ext cx="0" cy="142875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C1A5B7-43E0-4999-AA75-B8D4DC9E0140}"/>
              </a:ext>
            </a:extLst>
          </p:cNvPr>
          <p:cNvCxnSpPr/>
          <p:nvPr/>
        </p:nvCxnSpPr>
        <p:spPr>
          <a:xfrm>
            <a:off x="2971800" y="4467602"/>
            <a:ext cx="3257550" cy="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333624-6B3E-4770-910C-0E55F3C7641E}"/>
              </a:ext>
            </a:extLst>
          </p:cNvPr>
          <p:cNvCxnSpPr/>
          <p:nvPr/>
        </p:nvCxnSpPr>
        <p:spPr>
          <a:xfrm flipH="1" flipV="1">
            <a:off x="3028950" y="4663695"/>
            <a:ext cx="3200400" cy="5176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7A3A5F4-A24D-4E96-ABDE-FCF7AF124C8C}"/>
              </a:ext>
            </a:extLst>
          </p:cNvPr>
          <p:cNvCxnSpPr/>
          <p:nvPr/>
        </p:nvCxnSpPr>
        <p:spPr>
          <a:xfrm flipV="1">
            <a:off x="6435896" y="2817937"/>
            <a:ext cx="22054" cy="1375283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8BB5103-0A34-4ABF-945E-0326FBE67344}"/>
              </a:ext>
            </a:extLst>
          </p:cNvPr>
          <p:cNvSpPr txBox="1"/>
          <p:nvPr/>
        </p:nvSpPr>
        <p:spPr>
          <a:xfrm>
            <a:off x="3291647" y="3043104"/>
            <a:ext cx="2671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Copy all data everywhere:</a:t>
            </a:r>
            <a:br>
              <a:rPr lang="en-US" b="1" dirty="0"/>
            </a:br>
            <a:r>
              <a:rPr lang="en-US" b="1" dirty="0"/>
              <a:t>Timing of device</a:t>
            </a:r>
            <a:br>
              <a:rPr lang="en-US" b="1" dirty="0"/>
            </a:br>
            <a:r>
              <a:rPr lang="en-US" b="1" dirty="0"/>
              <a:t>in the middle simulated.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5B7AF1-CFFB-44BF-B61E-BCC6DD0B07B8}"/>
              </a:ext>
            </a:extLst>
          </p:cNvPr>
          <p:cNvSpPr/>
          <p:nvPr/>
        </p:nvSpPr>
        <p:spPr>
          <a:xfrm rot="20222453">
            <a:off x="3609575" y="3296673"/>
            <a:ext cx="2109338" cy="496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No cloning!</a:t>
            </a:r>
          </a:p>
        </p:txBody>
      </p:sp>
    </p:spTree>
    <p:extLst>
      <p:ext uri="{BB962C8B-B14F-4D97-AF65-F5344CB8AC3E}">
        <p14:creationId xmlns:p14="http://schemas.microsoft.com/office/powerpoint/2010/main" val="17080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Certified deletion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Areas in Quantum Computing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49128" y="2600018"/>
            <a:ext cx="4013624" cy="43171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829051" y="2057401"/>
            <a:ext cx="1143985" cy="806038"/>
            <a:chOff x="3581400" y="1600200"/>
            <a:chExt cx="1525313" cy="1074717"/>
          </a:xfrm>
        </p:grpSpPr>
        <p:pic>
          <p:nvPicPr>
            <p:cNvPr id="2052" name="Picture 4" descr="http://www.clker.com/cliparts/9/3/b/9/1194984413232885755folder_01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600200"/>
              <a:ext cx="1520825" cy="1074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20930467">
              <a:off x="3778999" y="1901221"/>
              <a:ext cx="132771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/>
                <a:t>Compromising</a:t>
              </a:r>
              <a:br>
                <a:rPr lang="en-US" sz="1050" b="1" dirty="0"/>
              </a:br>
              <a:r>
                <a:rPr lang="en-US" sz="1050" b="1" dirty="0"/>
                <a:t>evidence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50932" y="1774236"/>
            <a:ext cx="1248422" cy="1393214"/>
            <a:chOff x="5851192" y="3810000"/>
            <a:chExt cx="1520552" cy="16729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192" y="3962400"/>
              <a:ext cx="1520552" cy="1520552"/>
            </a:xfrm>
            <a:prstGeom prst="rect">
              <a:avLst/>
            </a:prstGeom>
          </p:spPr>
        </p:pic>
        <p:pic>
          <p:nvPicPr>
            <p:cNvPr id="10" name="Picture 36" descr="http://cdn.dailyclipart.net/wp-content/uploads/medium/clipart0139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884" y="3810000"/>
              <a:ext cx="550316" cy="768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428751" y="3657600"/>
            <a:ext cx="12463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Next day:</a:t>
            </a:r>
          </a:p>
        </p:txBody>
      </p:sp>
      <p:sp>
        <p:nvSpPr>
          <p:cNvPr id="30" name="Cloud Callout 29"/>
          <p:cNvSpPr/>
          <p:nvPr/>
        </p:nvSpPr>
        <p:spPr>
          <a:xfrm>
            <a:off x="2630570" y="3572964"/>
            <a:ext cx="1657715" cy="688385"/>
          </a:xfrm>
          <a:prstGeom prst="cloudCallout">
            <a:avLst>
              <a:gd name="adj1" fmla="val -65035"/>
              <a:gd name="adj2" fmla="val 5336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2D63A2"/>
                </a:solidFill>
                <a:latin typeface="Arial Unicode MS"/>
                <a:ea typeface="Arial Unicode MS"/>
                <a:cs typeface="Arial Unicode MS"/>
              </a:rPr>
              <a:t>Still unopened…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71951" y="2686050"/>
            <a:ext cx="6356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 days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49128" y="3945936"/>
            <a:ext cx="4013624" cy="1393213"/>
            <a:chOff x="1874837" y="4118246"/>
            <a:chExt cx="5351498" cy="1857617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1874837" y="5219289"/>
              <a:ext cx="5351498" cy="1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10570" y="4118246"/>
              <a:ext cx="1664562" cy="1857617"/>
              <a:chOff x="5851192" y="3810000"/>
              <a:chExt cx="1520552" cy="1672952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1192" y="3962400"/>
                <a:ext cx="1520552" cy="1520552"/>
              </a:xfrm>
              <a:prstGeom prst="rect">
                <a:avLst/>
              </a:prstGeom>
            </p:spPr>
          </p:pic>
          <p:pic>
            <p:nvPicPr>
              <p:cNvPr id="29" name="Picture 36" descr="http://cdn.dailyclipart.net/wp-content/uploads/medium/clipart0139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3884" y="3810000"/>
                <a:ext cx="550316" cy="768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4053314" y="5385516"/>
              <a:ext cx="75713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1 day</a:t>
              </a:r>
            </a:p>
          </p:txBody>
        </p:sp>
      </p:grpSp>
      <p:pic>
        <p:nvPicPr>
          <p:cNvPr id="12" name="Graphic 11" descr="Male profile">
            <a:extLst>
              <a:ext uri="{FF2B5EF4-FFF2-40B4-BE49-F238E27FC236}">
                <a16:creationId xmlns:a16="http://schemas.microsoft.com/office/drawing/2014/main" id="{FDCCBA2B-3861-4CC0-A97A-A760D2A68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3050" y="2030886"/>
            <a:ext cx="1190039" cy="1190039"/>
          </a:xfrm>
          <a:prstGeom prst="rect">
            <a:avLst/>
          </a:prstGeom>
        </p:spPr>
      </p:pic>
      <p:pic>
        <p:nvPicPr>
          <p:cNvPr id="35" name="Graphic 34" descr="Male profile">
            <a:extLst>
              <a:ext uri="{FF2B5EF4-FFF2-40B4-BE49-F238E27FC236}">
                <a16:creationId xmlns:a16="http://schemas.microsoft.com/office/drawing/2014/main" id="{C736FD20-E881-4EAB-B02A-5ECF77161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0911" y="2030886"/>
            <a:ext cx="1190039" cy="1190039"/>
          </a:xfrm>
          <a:prstGeom prst="rect">
            <a:avLst/>
          </a:prstGeom>
        </p:spPr>
      </p:pic>
      <p:pic>
        <p:nvPicPr>
          <p:cNvPr id="36" name="Graphic 35" descr="Male profile">
            <a:extLst>
              <a:ext uri="{FF2B5EF4-FFF2-40B4-BE49-F238E27FC236}">
                <a16:creationId xmlns:a16="http://schemas.microsoft.com/office/drawing/2014/main" id="{07D6E35F-0429-4AE6-A4B4-66C49D46E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3050" y="4176697"/>
            <a:ext cx="1190039" cy="1190039"/>
          </a:xfrm>
          <a:prstGeom prst="rect">
            <a:avLst/>
          </a:prstGeom>
        </p:spPr>
      </p:pic>
      <p:pic>
        <p:nvPicPr>
          <p:cNvPr id="37" name="Graphic 36" descr="Male profile">
            <a:extLst>
              <a:ext uri="{FF2B5EF4-FFF2-40B4-BE49-F238E27FC236}">
                <a16:creationId xmlns:a16="http://schemas.microsoft.com/office/drawing/2014/main" id="{13D3120A-92CD-4AC8-BFB1-43FF82BF1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0911" y="4110979"/>
            <a:ext cx="1190039" cy="11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4EEF-154E-FBC9-5A62-607C0873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B875-2AF1-1304-332D-E003B9290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Easycrpt</a:t>
            </a:r>
            <a:r>
              <a:rPr lang="en-US" b="1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Established for crypto verification,</a:t>
            </a:r>
            <a:br>
              <a:rPr lang="en-US" dirty="0"/>
            </a:br>
            <a:r>
              <a:rPr lang="en-US" dirty="0"/>
              <a:t>quantum mode broken.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Qrhl</a:t>
            </a:r>
            <a:r>
              <a:rPr lang="en-US" b="1" dirty="0"/>
              <a:t>-tool: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Our development.</a:t>
            </a:r>
            <a:br>
              <a:rPr lang="en-US" dirty="0"/>
            </a:br>
            <a:r>
              <a:rPr lang="en-US" dirty="0"/>
              <a:t>Still a long way to do.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E2CD7-5F49-B8DE-79B9-FD41A942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EA712-E26B-DB92-7F26-77C5140C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+=1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𝑠𝑘𝑖𝑝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+=1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𝑠𝑘𝑖𝑝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𝑠𝑘𝑖𝑝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562600" y="1600200"/>
            <a:ext cx="609600" cy="4495800"/>
          </a:xfrm>
          <a:prstGeom prst="rightBrace">
            <a:avLst/>
          </a:prstGeom>
          <a:ln w="381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58348" y="2743200"/>
                <a:ext cx="3285195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b="1" dirty="0"/>
                  <a:t> </a:t>
                </a:r>
              </a:p>
              <a:p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+=1;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+=1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+=2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48" y="2743200"/>
                <a:ext cx="3285195" cy="2062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725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</a:t>
            </a:r>
            <a:r>
              <a:rPr lang="en-US" dirty="0" err="1"/>
              <a:t>qRHL</a:t>
            </a:r>
            <a:r>
              <a:rPr lang="en-US" dirty="0"/>
              <a:t> (formal)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4209148"/>
                <a:ext cx="17096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09148"/>
                <a:ext cx="17096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1485" y="1474884"/>
                <a:ext cx="317997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485" y="1474884"/>
                <a:ext cx="3179973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341410" y="2514600"/>
            <a:ext cx="4461181" cy="0"/>
          </a:xfrm>
          <a:prstGeom prst="line">
            <a:avLst/>
          </a:prstGeom>
          <a:ln w="127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3038708"/>
                <a:ext cx="739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038708"/>
                <a:ext cx="739498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0" y="5056421"/>
                <a:ext cx="7502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056421"/>
                <a:ext cx="75020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01253" y="3038708"/>
                <a:ext cx="739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253" y="3038708"/>
                <a:ext cx="739498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01253" y="5056421"/>
                <a:ext cx="7502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253" y="5056421"/>
                <a:ext cx="75020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06010" y="4209148"/>
                <a:ext cx="18224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′⊢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010" y="4209148"/>
                <a:ext cx="182248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1815612" y="3685040"/>
            <a:ext cx="1232388" cy="655136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1815612" y="4720781"/>
            <a:ext cx="1232388" cy="658806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</p:cNvCxnSpPr>
          <p:nvPr/>
        </p:nvCxnSpPr>
        <p:spPr>
          <a:xfrm flipV="1">
            <a:off x="3787498" y="3361873"/>
            <a:ext cx="1813755" cy="1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87498" y="5465316"/>
            <a:ext cx="1813755" cy="1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340752" y="3566322"/>
            <a:ext cx="965258" cy="816882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3"/>
          </p:cNvCxnSpPr>
          <p:nvPr/>
        </p:nvCxnSpPr>
        <p:spPr>
          <a:xfrm flipH="1">
            <a:off x="6351458" y="4720781"/>
            <a:ext cx="963742" cy="658806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67200" y="2782007"/>
                <a:ext cx="8455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782007"/>
                <a:ext cx="845552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67200" y="4894920"/>
                <a:ext cx="903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894920"/>
                <a:ext cx="903260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7958" y="4648200"/>
            <a:ext cx="109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separable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0" y="4648200"/>
            <a:ext cx="109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separable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66800" y="5056422"/>
            <a:ext cx="795235" cy="103957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88200" y="6096000"/>
                <a:ext cx="1879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i.e.,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𝑠𝑢𝑝𝑝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200" y="6096000"/>
                <a:ext cx="1879617" cy="400110"/>
              </a:xfrm>
              <a:prstGeom prst="rect">
                <a:avLst/>
              </a:prstGeom>
              <a:blipFill>
                <a:blip r:embed="rId11"/>
                <a:stretch>
                  <a:fillRect l="-324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5800474" y="2095283"/>
            <a:ext cx="1746020" cy="5111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05813" y="2286000"/>
                <a:ext cx="18333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subspace of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𝑚𝑒𝑚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13" y="2286000"/>
                <a:ext cx="1833387" cy="646331"/>
              </a:xfrm>
              <a:prstGeom prst="rect">
                <a:avLst/>
              </a:prstGeom>
              <a:blipFill>
                <a:blip r:embed="rId12"/>
                <a:stretch>
                  <a:fillRect t="-4717" r="-299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 rot="19954664">
            <a:off x="2000584" y="3683631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partial</a:t>
            </a:r>
            <a:br>
              <a:rPr lang="en-US" dirty="0"/>
            </a:br>
            <a:r>
              <a:rPr lang="en-US" dirty="0"/>
              <a:t>trace</a:t>
            </a:r>
          </a:p>
        </p:txBody>
      </p:sp>
      <p:sp>
        <p:nvSpPr>
          <p:cNvPr id="38" name="TextBox 37"/>
          <p:cNvSpPr txBox="1"/>
          <p:nvPr/>
        </p:nvSpPr>
        <p:spPr>
          <a:xfrm rot="1768363">
            <a:off x="2089045" y="4724671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partial</a:t>
            </a:r>
            <a:br>
              <a:rPr lang="en-US" dirty="0"/>
            </a:br>
            <a:r>
              <a:rPr lang="en-US" dirty="0"/>
              <a:t>trace</a:t>
            </a:r>
          </a:p>
        </p:txBody>
      </p:sp>
    </p:spTree>
    <p:extLst>
      <p:ext uri="{BB962C8B-B14F-4D97-AF65-F5344CB8AC3E}">
        <p14:creationId xmlns:p14="http://schemas.microsoft.com/office/powerpoint/2010/main" val="378921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FA37-BE98-8670-607E-8EE2F5B0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assumption wrong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8DC68-0EE0-EBDE-C4D3-8D5F1547A2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RSA (simplified):</a:t>
                </a:r>
              </a:p>
              <a:p>
                <a:pPr marL="0" indent="0">
                  <a:buNone/>
                </a:pPr>
                <a:r>
                  <a:rPr lang="en-US" u="sng" dirty="0"/>
                  <a:t>Key generation:</a:t>
                </a:r>
              </a:p>
              <a:p>
                <a:r>
                  <a:rPr lang="en-US" dirty="0"/>
                  <a:t>Pick primes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:= </m:t>
                    </m:r>
                  </m:oMath>
                </a14:m>
                <a:r>
                  <a:rPr lang="en-US" dirty="0"/>
                  <a:t>inverse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Encryption/Decryption: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*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;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8DC68-0EE0-EBDE-C4D3-8D5F1547A2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830" b="-53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E3B69-34BB-EAB2-A9A3-3643AE57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2E54-1018-0145-FB78-EBB2E7FD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4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54C779-1936-89AE-E353-6C1C673784B6}"/>
              </a:ext>
            </a:extLst>
          </p:cNvPr>
          <p:cNvGrpSpPr/>
          <p:nvPr/>
        </p:nvGrpSpPr>
        <p:grpSpPr>
          <a:xfrm>
            <a:off x="2286002" y="2777534"/>
            <a:ext cx="3600450" cy="1657350"/>
            <a:chOff x="2438400" y="2209800"/>
            <a:chExt cx="4800600" cy="22098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26088B-CBC6-8A72-79C9-8BBF2A7C50F6}"/>
                </a:ext>
              </a:extLst>
            </p:cNvPr>
            <p:cNvCxnSpPr/>
            <p:nvPr/>
          </p:nvCxnSpPr>
          <p:spPr>
            <a:xfrm flipV="1">
              <a:off x="2438400" y="2743200"/>
              <a:ext cx="3581400" cy="167640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131FC02-F5EB-14DA-4567-8ABA16135AD0}"/>
                </a:ext>
              </a:extLst>
            </p:cNvPr>
            <p:cNvSpPr/>
            <p:nvPr/>
          </p:nvSpPr>
          <p:spPr>
            <a:xfrm>
              <a:off x="6096000" y="2209800"/>
              <a:ext cx="1143000" cy="6096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  <a:latin typeface="Arial Unicode MS"/>
                  <a:ea typeface="Arial Unicode MS"/>
                  <a:cs typeface="Arial Unicode MS"/>
                </a:rPr>
                <a:t>Shor</a:t>
              </a:r>
              <a:endParaRPr lang="en-DE" sz="135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52C40F-5F09-5B27-281B-D01932A27AC3}"/>
              </a:ext>
            </a:extLst>
          </p:cNvPr>
          <p:cNvGrpSpPr/>
          <p:nvPr/>
        </p:nvGrpSpPr>
        <p:grpSpPr>
          <a:xfrm>
            <a:off x="5943602" y="2720384"/>
            <a:ext cx="1485900" cy="400050"/>
            <a:chOff x="7315200" y="2133600"/>
            <a:chExt cx="1981200" cy="5334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850A114-734B-9739-36D9-2540E7A77306}"/>
                </a:ext>
              </a:extLst>
            </p:cNvPr>
            <p:cNvCxnSpPr/>
            <p:nvPr/>
          </p:nvCxnSpPr>
          <p:spPr>
            <a:xfrm flipV="1">
              <a:off x="7315200" y="2362200"/>
              <a:ext cx="990600" cy="7620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1F8C01F-B5A6-CF75-CC6A-BEF4EBD05633}"/>
                    </a:ext>
                  </a:extLst>
                </p:cNvPr>
                <p:cNvSpPr/>
                <p:nvPr/>
              </p:nvSpPr>
              <p:spPr>
                <a:xfrm>
                  <a:off x="8305800" y="2133600"/>
                  <a:ext cx="990600" cy="533400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𝑝</m:t>
                        </m:r>
                        <m:r>
                          <a:rPr lang="en-US" sz="135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,</m:t>
                        </m:r>
                        <m:r>
                          <a:rPr lang="en-US" sz="135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𝑞</m:t>
                        </m:r>
                      </m:oMath>
                    </m:oMathPara>
                  </a14:m>
                  <a:endParaRPr lang="en-DE" sz="1350" dirty="0">
                    <a:solidFill>
                      <a:schemeClr val="tx1"/>
                    </a:solidFill>
                    <a:latin typeface="Arial Unicode MS"/>
                    <a:ea typeface="Arial Unicode MS"/>
                    <a:cs typeface="Arial Unicode MS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1F8C01F-B5A6-CF75-CC6A-BEF4EBD056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133600"/>
                  <a:ext cx="990600" cy="533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81AA87-B463-A40F-E655-DC87793D5A37}"/>
              </a:ext>
            </a:extLst>
          </p:cNvPr>
          <p:cNvGrpSpPr/>
          <p:nvPr/>
        </p:nvGrpSpPr>
        <p:grpSpPr>
          <a:xfrm>
            <a:off x="7486652" y="2948984"/>
            <a:ext cx="1371600" cy="800100"/>
            <a:chOff x="9372600" y="2438400"/>
            <a:chExt cx="1828800" cy="106680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5CEFADC-D9AD-559F-D41C-BE2E408491CD}"/>
                </a:ext>
              </a:extLst>
            </p:cNvPr>
            <p:cNvCxnSpPr/>
            <p:nvPr/>
          </p:nvCxnSpPr>
          <p:spPr>
            <a:xfrm>
              <a:off x="9372600" y="2438400"/>
              <a:ext cx="838200" cy="53340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6A6A042-99E2-0371-CF0A-4C1F2373D118}"/>
                    </a:ext>
                  </a:extLst>
                </p:cNvPr>
                <p:cNvSpPr/>
                <p:nvPr/>
              </p:nvSpPr>
              <p:spPr>
                <a:xfrm>
                  <a:off x="9372600" y="2971800"/>
                  <a:ext cx="1828800" cy="533400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(</m:t>
                        </m:r>
                        <m:r>
                          <a:rPr lang="en-US" sz="1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𝑝</m:t>
                        </m:r>
                        <m:r>
                          <a:rPr lang="en-US" sz="1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−1)(</m:t>
                        </m:r>
                        <m:r>
                          <a:rPr lang="en-US" sz="1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𝑞</m:t>
                        </m:r>
                        <m:r>
                          <a:rPr lang="en-US" sz="1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−1)</m:t>
                        </m:r>
                      </m:oMath>
                    </m:oMathPara>
                  </a14:m>
                  <a:endParaRPr lang="en-DE" sz="1350" dirty="0">
                    <a:solidFill>
                      <a:schemeClr val="tx1"/>
                    </a:solidFill>
                    <a:latin typeface="Arial Unicode MS"/>
                    <a:ea typeface="Arial Unicode MS"/>
                    <a:cs typeface="Arial Unicode MS"/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6A6A042-99E2-0371-CF0A-4C1F2373D1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2600" y="2971800"/>
                  <a:ext cx="1828800" cy="533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E67408-AA4D-02AB-AF48-31B03FBA17DD}"/>
              </a:ext>
            </a:extLst>
          </p:cNvPr>
          <p:cNvGrpSpPr/>
          <p:nvPr/>
        </p:nvGrpSpPr>
        <p:grpSpPr>
          <a:xfrm>
            <a:off x="2579300" y="3749084"/>
            <a:ext cx="6336100" cy="1261261"/>
            <a:chOff x="2829464" y="3505200"/>
            <a:chExt cx="8448133" cy="168168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7A52C71-7DB8-10F7-09DB-B12E6B26068B}"/>
                </a:ext>
              </a:extLst>
            </p:cNvPr>
            <p:cNvCxnSpPr/>
            <p:nvPr/>
          </p:nvCxnSpPr>
          <p:spPr>
            <a:xfrm>
              <a:off x="10287000" y="3505200"/>
              <a:ext cx="0" cy="60960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4C5628-6B42-D655-48FC-7C7B91B28FFF}"/>
                </a:ext>
              </a:extLst>
            </p:cNvPr>
            <p:cNvSpPr/>
            <p:nvPr/>
          </p:nvSpPr>
          <p:spPr>
            <a:xfrm>
              <a:off x="2829464" y="4171687"/>
              <a:ext cx="6590581" cy="1015194"/>
            </a:xfrm>
            <a:custGeom>
              <a:avLst/>
              <a:gdLst>
                <a:gd name="connsiteX0" fmla="*/ 0 w 6590581"/>
                <a:gd name="connsiteY0" fmla="*/ 598721 h 1015194"/>
                <a:gd name="connsiteX1" fmla="*/ 2432649 w 6590581"/>
                <a:gd name="connsiteY1" fmla="*/ 969656 h 1015194"/>
                <a:gd name="connsiteX2" fmla="*/ 4641011 w 6590581"/>
                <a:gd name="connsiteY2" fmla="*/ 909271 h 1015194"/>
                <a:gd name="connsiteX3" fmla="*/ 5331125 w 6590581"/>
                <a:gd name="connsiteY3" fmla="*/ 72509 h 1015194"/>
                <a:gd name="connsiteX4" fmla="*/ 6590581 w 6590581"/>
                <a:gd name="connsiteY4" fmla="*/ 98388 h 101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0581" h="1015194">
                  <a:moveTo>
                    <a:pt x="0" y="598721"/>
                  </a:moveTo>
                  <a:cubicBezTo>
                    <a:pt x="829573" y="758309"/>
                    <a:pt x="1659147" y="917898"/>
                    <a:pt x="2432649" y="969656"/>
                  </a:cubicBezTo>
                  <a:cubicBezTo>
                    <a:pt x="3206151" y="1021414"/>
                    <a:pt x="4157932" y="1058795"/>
                    <a:pt x="4641011" y="909271"/>
                  </a:cubicBezTo>
                  <a:cubicBezTo>
                    <a:pt x="5124090" y="759747"/>
                    <a:pt x="5006197" y="207656"/>
                    <a:pt x="5331125" y="72509"/>
                  </a:cubicBezTo>
                  <a:cubicBezTo>
                    <a:pt x="5656053" y="-62638"/>
                    <a:pt x="6123317" y="17875"/>
                    <a:pt x="6590581" y="983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35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44CED46-7964-41B0-705B-C45D0DE59017}"/>
                </a:ext>
              </a:extLst>
            </p:cNvPr>
            <p:cNvSpPr/>
            <p:nvPr/>
          </p:nvSpPr>
          <p:spPr>
            <a:xfrm>
              <a:off x="9454550" y="4106989"/>
              <a:ext cx="1823047" cy="533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  <a:latin typeface="Arial Unicode MS"/>
                  <a:ea typeface="Arial Unicode MS"/>
                  <a:cs typeface="Arial Unicode MS"/>
                </a:rPr>
                <a:t>Euclidean Algo</a:t>
              </a:r>
              <a:endParaRPr lang="en-DE" sz="135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283089-E0DC-16DF-D86F-5F4DCF8840EF}"/>
              </a:ext>
            </a:extLst>
          </p:cNvPr>
          <p:cNvGrpSpPr/>
          <p:nvPr/>
        </p:nvGrpSpPr>
        <p:grpSpPr>
          <a:xfrm>
            <a:off x="7858127" y="4600476"/>
            <a:ext cx="742950" cy="809919"/>
            <a:chOff x="9867900" y="4640389"/>
            <a:chExt cx="990600" cy="107989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6C8E9BE-D17A-C07C-7E5F-1BA151508F6E}"/>
                </a:ext>
              </a:extLst>
            </p:cNvPr>
            <p:cNvCxnSpPr/>
            <p:nvPr/>
          </p:nvCxnSpPr>
          <p:spPr>
            <a:xfrm>
              <a:off x="10363200" y="4640389"/>
              <a:ext cx="0" cy="546492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F5C8BBD-B7C5-F432-6C66-92DB33EBFA8C}"/>
                    </a:ext>
                  </a:extLst>
                </p:cNvPr>
                <p:cNvSpPr/>
                <p:nvPr/>
              </p:nvSpPr>
              <p:spPr>
                <a:xfrm>
                  <a:off x="9867900" y="5186881"/>
                  <a:ext cx="990600" cy="533400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𝑑</m:t>
                        </m:r>
                      </m:oMath>
                    </m:oMathPara>
                  </a14:m>
                  <a:endParaRPr lang="en-DE" sz="1350" dirty="0">
                    <a:solidFill>
                      <a:schemeClr val="tx1"/>
                    </a:solidFill>
                    <a:latin typeface="Arial Unicode MS"/>
                    <a:ea typeface="Arial Unicode MS"/>
                    <a:cs typeface="Arial Unicode MS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F5C8BBD-B7C5-F432-6C66-92DB33EBFA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7900" y="5186881"/>
                  <a:ext cx="990600" cy="533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1ABD-C476-4D10-A46D-E32D3D642A72}"/>
              </a:ext>
            </a:extLst>
          </p:cNvPr>
          <p:cNvGrpSpPr/>
          <p:nvPr/>
        </p:nvGrpSpPr>
        <p:grpSpPr>
          <a:xfrm>
            <a:off x="6410092" y="5257796"/>
            <a:ext cx="1400175" cy="400049"/>
            <a:chOff x="8610603" y="5688714"/>
            <a:chExt cx="1866900" cy="5334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3168D73-366F-0FB0-6B75-B980B8CF6D34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9601203" y="5804160"/>
              <a:ext cx="876300" cy="185219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A48BB20-3DEC-EBB9-03AB-8052019A0ED7}"/>
                    </a:ext>
                  </a:extLst>
                </p:cNvPr>
                <p:cNvSpPr/>
                <p:nvPr/>
              </p:nvSpPr>
              <p:spPr>
                <a:xfrm>
                  <a:off x="8610603" y="5688714"/>
                  <a:ext cx="990600" cy="533400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𝑠𝑘</m:t>
                        </m:r>
                      </m:oMath>
                    </m:oMathPara>
                  </a14:m>
                  <a:endParaRPr lang="en-DE" sz="1350" dirty="0">
                    <a:solidFill>
                      <a:schemeClr val="tx1"/>
                    </a:solidFill>
                    <a:latin typeface="Arial Unicode MS"/>
                    <a:ea typeface="Arial Unicode MS"/>
                    <a:cs typeface="Arial Unicode MS"/>
                  </a:endParaRPr>
                </a:p>
              </p:txBody>
            </p:sp>
          </mc:Choice>
          <mc:Fallback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A48BB20-3DEC-EBB9-03AB-8052019A0E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3" y="5688714"/>
                  <a:ext cx="990600" cy="533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60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BFDE-4AE4-CF8C-4075-D3E260F9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Scheme unprovable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A3E67-FFE6-C325-CFBB-C0C7EA52A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post-quantum fallacy:</a:t>
            </a:r>
            <a:endParaRPr lang="en-DE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93859-6F67-7367-4325-E0F9145D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86692-92B6-D8C6-D775-0D5CB3C7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BF1F31-1D04-323A-AF50-6F58EA272CAE}"/>
              </a:ext>
            </a:extLst>
          </p:cNvPr>
          <p:cNvSpPr/>
          <p:nvPr/>
        </p:nvSpPr>
        <p:spPr>
          <a:xfrm>
            <a:off x="1428750" y="2800350"/>
            <a:ext cx="1428750" cy="6286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Assumptions holds classically</a:t>
            </a:r>
            <a:endParaRPr lang="en-DE" sz="1350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2EE957-7249-0EED-8D31-8661CA101E23}"/>
              </a:ext>
            </a:extLst>
          </p:cNvPr>
          <p:cNvCxnSpPr/>
          <p:nvPr/>
        </p:nvCxnSpPr>
        <p:spPr>
          <a:xfrm>
            <a:off x="2857500" y="3086100"/>
            <a:ext cx="2857500" cy="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B85921-7A1A-5390-B5BC-6485AAF0C114}"/>
              </a:ext>
            </a:extLst>
          </p:cNvPr>
          <p:cNvSpPr/>
          <p:nvPr/>
        </p:nvSpPr>
        <p:spPr>
          <a:xfrm>
            <a:off x="5715000" y="2771775"/>
            <a:ext cx="1600200" cy="6286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Scheme</a:t>
            </a:r>
            <a:br>
              <a:rPr lang="en-US" sz="135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sz="135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classically secure</a:t>
            </a:r>
            <a:endParaRPr lang="en-DE" sz="1350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B690F7-0F5F-4CEF-4C00-437FB5F6B825}"/>
              </a:ext>
            </a:extLst>
          </p:cNvPr>
          <p:cNvSpPr/>
          <p:nvPr/>
        </p:nvSpPr>
        <p:spPr>
          <a:xfrm>
            <a:off x="1371600" y="4572000"/>
            <a:ext cx="1485900" cy="6286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Assumptions holds quantumly</a:t>
            </a:r>
            <a:endParaRPr lang="en-DE" sz="1350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78FD90-AF9F-A10B-7127-F77134BABA15}"/>
              </a:ext>
            </a:extLst>
          </p:cNvPr>
          <p:cNvCxnSpPr/>
          <p:nvPr/>
        </p:nvCxnSpPr>
        <p:spPr>
          <a:xfrm>
            <a:off x="2857500" y="4857750"/>
            <a:ext cx="2857500" cy="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ADD3A9-51EA-80D1-932F-55C09A7E077F}"/>
              </a:ext>
            </a:extLst>
          </p:cNvPr>
          <p:cNvSpPr/>
          <p:nvPr/>
        </p:nvSpPr>
        <p:spPr>
          <a:xfrm>
            <a:off x="5715000" y="4543425"/>
            <a:ext cx="1600200" cy="6286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Scheme</a:t>
            </a:r>
            <a:br>
              <a:rPr lang="en-US" sz="135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sz="135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quantum secure</a:t>
            </a:r>
            <a:endParaRPr lang="en-DE" sz="1350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27888D4-37CF-C6F9-B516-0E5AB8544949}"/>
              </a:ext>
            </a:extLst>
          </p:cNvPr>
          <p:cNvSpPr/>
          <p:nvPr/>
        </p:nvSpPr>
        <p:spPr>
          <a:xfrm>
            <a:off x="3971925" y="3414715"/>
            <a:ext cx="571500" cy="111442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350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A6A49F-9BEB-FC48-1EF9-F5EB0F8D7E13}"/>
              </a:ext>
            </a:extLst>
          </p:cNvPr>
          <p:cNvSpPr txBox="1"/>
          <p:nvPr/>
        </p:nvSpPr>
        <p:spPr>
          <a:xfrm>
            <a:off x="3909751" y="2797001"/>
            <a:ext cx="70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</a:t>
            </a:r>
            <a:endParaRPr lang="en-DE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643CC7-5C25-B4DB-1E76-E648D45DE3F4}"/>
              </a:ext>
            </a:extLst>
          </p:cNvPr>
          <p:cNvSpPr/>
          <p:nvPr/>
        </p:nvSpPr>
        <p:spPr>
          <a:xfrm rot="19769305">
            <a:off x="6381879" y="3338179"/>
            <a:ext cx="2457450" cy="104596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NOT TRUE</a:t>
            </a:r>
            <a:endParaRPr lang="en-DE" sz="2700" b="1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105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2403-6948-C8F7-5B06-CB9E41F2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Scheme unprovable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B7B9-2DC5-310C-D368-EA9D024EB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security proof works by “reductions”</a:t>
            </a:r>
          </a:p>
          <a:p>
            <a:endParaRPr lang="en-US" dirty="0"/>
          </a:p>
          <a:p>
            <a:r>
              <a:rPr lang="en-US" dirty="0"/>
              <a:t>Transformations done on a quantum/classical adversary</a:t>
            </a:r>
          </a:p>
          <a:p>
            <a:pPr lvl="1"/>
            <a:r>
              <a:rPr lang="en-US" dirty="0"/>
              <a:t>From scheme breaker to assumption breaker</a:t>
            </a:r>
          </a:p>
          <a:p>
            <a:pPr lvl="1"/>
            <a:endParaRPr lang="en-US" dirty="0"/>
          </a:p>
          <a:p>
            <a:r>
              <a:rPr lang="en-US" dirty="0"/>
              <a:t>Can’t do the same things to quantum adversaries as to classical ones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0048-2E4A-596F-8866-8B6B7A21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2805E-FD40-9E89-E91B-075AE9FB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Isomorphism</a:t>
            </a:r>
          </a:p>
        </p:txBody>
      </p:sp>
      <p:pic>
        <p:nvPicPr>
          <p:cNvPr id="250885" name="Picture 5" descr="Aristocat-M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3700"/>
            <a:ext cx="1493838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Disney_Aristocats_Alley_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447800"/>
            <a:ext cx="16351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7" name="Line 7"/>
          <p:cNvSpPr>
            <a:spLocks noChangeShapeType="1"/>
          </p:cNvSpPr>
          <p:nvPr/>
        </p:nvSpPr>
        <p:spPr bwMode="auto">
          <a:xfrm>
            <a:off x="2590800" y="25908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0" name="Text Box 10"/>
          <p:cNvSpPr txBox="1">
            <a:spLocks noChangeArrowheads="1"/>
          </p:cNvSpPr>
          <p:nvPr/>
        </p:nvSpPr>
        <p:spPr bwMode="auto">
          <a:xfrm>
            <a:off x="2743200" y="2190750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Graphs </a:t>
            </a:r>
            <a:r>
              <a:rPr lang="en-GB" sz="2000" i="1">
                <a:latin typeface="Times New Roman" pitchFamily="18" charset="0"/>
              </a:rPr>
              <a:t>G</a:t>
            </a:r>
            <a:r>
              <a:rPr lang="en-GB"/>
              <a:t> and </a:t>
            </a:r>
            <a:r>
              <a:rPr lang="en-GB" sz="2000" i="1">
                <a:latin typeface="Times New Roman" pitchFamily="18" charset="0"/>
              </a:rPr>
              <a:t>H</a:t>
            </a:r>
            <a:r>
              <a:rPr lang="en-GB"/>
              <a:t> are isomorphic</a:t>
            </a:r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>
            <a:off x="609600" y="38862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3" name="Text Box 13"/>
          <p:cNvSpPr txBox="1">
            <a:spLocks noChangeArrowheads="1"/>
          </p:cNvSpPr>
          <p:nvPr/>
        </p:nvSpPr>
        <p:spPr bwMode="auto">
          <a:xfrm>
            <a:off x="838200" y="4391025"/>
            <a:ext cx="1414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Permute </a:t>
            </a:r>
            <a:r>
              <a:rPr lang="en-GB" sz="2000" i="1">
                <a:latin typeface="Times New Roman" pitchFamily="18" charset="0"/>
              </a:rPr>
              <a:t>G</a:t>
            </a:r>
          </a:p>
        </p:txBody>
      </p:sp>
      <p:grpSp>
        <p:nvGrpSpPr>
          <p:cNvPr id="250902" name="Group 22"/>
          <p:cNvGrpSpPr>
            <a:grpSpLocks/>
          </p:cNvGrpSpPr>
          <p:nvPr/>
        </p:nvGrpSpPr>
        <p:grpSpPr bwMode="auto">
          <a:xfrm>
            <a:off x="2590800" y="4251325"/>
            <a:ext cx="4191000" cy="396875"/>
            <a:chOff x="1632" y="2678"/>
            <a:chExt cx="2640" cy="250"/>
          </a:xfrm>
        </p:grpSpPr>
        <p:sp>
          <p:nvSpPr>
            <p:cNvPr id="250892" name="Line 12"/>
            <p:cNvSpPr>
              <a:spLocks noChangeShapeType="1"/>
            </p:cNvSpPr>
            <p:nvPr/>
          </p:nvSpPr>
          <p:spPr bwMode="auto">
            <a:xfrm>
              <a:off x="1632" y="2910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894" name="Text Box 14"/>
            <p:cNvSpPr txBox="1">
              <a:spLocks noChangeArrowheads="1"/>
            </p:cNvSpPr>
            <p:nvPr/>
          </p:nvSpPr>
          <p:spPr bwMode="auto">
            <a:xfrm>
              <a:off x="2181" y="2678"/>
              <a:ext cx="14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Permuted graph </a:t>
              </a:r>
              <a:r>
                <a:rPr lang="en-GB" sz="2000" i="1">
                  <a:latin typeface="Times New Roman" pitchFamily="18" charset="0"/>
                </a:rPr>
                <a:t>J</a:t>
              </a:r>
              <a:endParaRPr lang="en-GB" sz="2000" b="1" i="1">
                <a:latin typeface="Times New Roman" pitchFamily="18" charset="0"/>
              </a:endParaRPr>
            </a:p>
          </p:txBody>
        </p:sp>
      </p:grp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7086600" y="5076825"/>
            <a:ext cx="1468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Pick </a:t>
            </a:r>
            <a:r>
              <a:rPr lang="en-GB" sz="2000" i="1">
                <a:latin typeface="Times New Roman" pitchFamily="18" charset="0"/>
              </a:rPr>
              <a:t>G </a:t>
            </a:r>
            <a:r>
              <a:rPr lang="en-GB"/>
              <a:t>or </a:t>
            </a:r>
            <a:r>
              <a:rPr lang="en-GB" sz="2000" i="1">
                <a:latin typeface="Times New Roman" pitchFamily="18" charset="0"/>
              </a:rPr>
              <a:t>H</a:t>
            </a:r>
          </a:p>
        </p:txBody>
      </p:sp>
      <p:grpSp>
        <p:nvGrpSpPr>
          <p:cNvPr id="250903" name="Group 23"/>
          <p:cNvGrpSpPr>
            <a:grpSpLocks/>
          </p:cNvGrpSpPr>
          <p:nvPr/>
        </p:nvGrpSpPr>
        <p:grpSpPr bwMode="auto">
          <a:xfrm>
            <a:off x="2590800" y="4937125"/>
            <a:ext cx="4191000" cy="396875"/>
            <a:chOff x="1632" y="3102"/>
            <a:chExt cx="2640" cy="250"/>
          </a:xfrm>
        </p:grpSpPr>
        <p:sp>
          <p:nvSpPr>
            <p:cNvPr id="250895" name="Line 15"/>
            <p:cNvSpPr>
              <a:spLocks noChangeShapeType="1"/>
            </p:cNvSpPr>
            <p:nvPr/>
          </p:nvSpPr>
          <p:spPr bwMode="auto">
            <a:xfrm flipH="1">
              <a:off x="1632" y="334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899" name="Rectangle 19"/>
            <p:cNvSpPr>
              <a:spLocks noChangeArrowheads="1"/>
            </p:cNvSpPr>
            <p:nvPr/>
          </p:nvSpPr>
          <p:spPr bwMode="auto">
            <a:xfrm>
              <a:off x="2592" y="3102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G </a:t>
              </a:r>
              <a:r>
                <a:rPr lang="en-GB"/>
                <a:t>or </a:t>
              </a:r>
              <a:r>
                <a:rPr lang="en-GB" sz="2000" i="1">
                  <a:latin typeface="Times New Roman" pitchFamily="18" charset="0"/>
                </a:rPr>
                <a:t>H</a:t>
              </a:r>
            </a:p>
          </p:txBody>
        </p:sp>
      </p:grpSp>
      <p:grpSp>
        <p:nvGrpSpPr>
          <p:cNvPr id="250904" name="Group 24"/>
          <p:cNvGrpSpPr>
            <a:grpSpLocks/>
          </p:cNvGrpSpPr>
          <p:nvPr/>
        </p:nvGrpSpPr>
        <p:grpSpPr bwMode="auto">
          <a:xfrm>
            <a:off x="2589213" y="5699125"/>
            <a:ext cx="4191000" cy="400050"/>
            <a:chOff x="1632" y="3590"/>
            <a:chExt cx="2640" cy="252"/>
          </a:xfrm>
        </p:grpSpPr>
        <p:sp>
          <p:nvSpPr>
            <p:cNvPr id="250900" name="Line 20"/>
            <p:cNvSpPr>
              <a:spLocks noChangeShapeType="1"/>
            </p:cNvSpPr>
            <p:nvPr/>
          </p:nvSpPr>
          <p:spPr bwMode="auto">
            <a:xfrm>
              <a:off x="1632" y="382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901" name="Text Box 21"/>
            <p:cNvSpPr txBox="1">
              <a:spLocks noChangeArrowheads="1"/>
            </p:cNvSpPr>
            <p:nvPr/>
          </p:nvSpPr>
          <p:spPr bwMode="auto">
            <a:xfrm>
              <a:off x="1876" y="3590"/>
              <a:ext cx="22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dirty="0" err="1"/>
                <a:t>Iso</a:t>
              </a:r>
              <a:r>
                <a:rPr lang="en-GB" dirty="0"/>
                <a:t> between  </a:t>
              </a:r>
              <a:r>
                <a:rPr lang="en-GB" sz="2000" i="1" dirty="0">
                  <a:latin typeface="Times New Roman" pitchFamily="18" charset="0"/>
                </a:rPr>
                <a:t>J </a:t>
              </a:r>
              <a:r>
                <a:rPr lang="en-GB" dirty="0"/>
                <a:t>and </a:t>
              </a:r>
              <a:r>
                <a:rPr lang="en-GB" sz="2000" i="1" dirty="0">
                  <a:latin typeface="Times New Roman" pitchFamily="18" charset="0"/>
                </a:rPr>
                <a:t>G  </a:t>
              </a:r>
              <a:r>
                <a:rPr lang="en-GB" dirty="0"/>
                <a:t>or  </a:t>
              </a:r>
              <a:r>
                <a:rPr lang="en-GB" i="1" dirty="0">
                  <a:latin typeface="Times New Roman" pitchFamily="18" charset="0"/>
                </a:rPr>
                <a:t>J</a:t>
              </a:r>
              <a:r>
                <a:rPr lang="en-GB" i="1" dirty="0"/>
                <a:t> </a:t>
              </a:r>
              <a:r>
                <a:rPr lang="en-GB" dirty="0"/>
                <a:t>and </a:t>
              </a:r>
              <a:r>
                <a:rPr lang="en-GB" sz="2000" i="1" dirty="0">
                  <a:latin typeface="Times New Roman" pitchFamily="18" charset="0"/>
                </a:rPr>
                <a:t>H   </a:t>
              </a:r>
            </a:p>
          </p:txBody>
        </p:sp>
      </p:grpSp>
      <p:sp>
        <p:nvSpPr>
          <p:cNvPr id="250920" name="Line 40"/>
          <p:cNvSpPr>
            <a:spLocks noChangeShapeType="1"/>
          </p:cNvSpPr>
          <p:nvPr/>
        </p:nvSpPr>
        <p:spPr bwMode="auto">
          <a:xfrm>
            <a:off x="2590800" y="46196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1" name="Line 41"/>
          <p:cNvSpPr>
            <a:spLocks noChangeShapeType="1"/>
          </p:cNvSpPr>
          <p:nvPr/>
        </p:nvSpPr>
        <p:spPr bwMode="auto">
          <a:xfrm>
            <a:off x="2590800" y="6059488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2" name="Line 42"/>
          <p:cNvSpPr>
            <a:spLocks noChangeShapeType="1"/>
          </p:cNvSpPr>
          <p:nvPr/>
        </p:nvSpPr>
        <p:spPr bwMode="auto">
          <a:xfrm>
            <a:off x="2590800" y="5313363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1217613" y="3308350"/>
            <a:ext cx="925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Prover</a:t>
            </a:r>
          </a:p>
        </p:txBody>
      </p:sp>
      <p:sp>
        <p:nvSpPr>
          <p:cNvPr id="250924" name="Text Box 44"/>
          <p:cNvSpPr txBox="1">
            <a:spLocks noChangeArrowheads="1"/>
          </p:cNvSpPr>
          <p:nvPr/>
        </p:nvSpPr>
        <p:spPr bwMode="auto">
          <a:xfrm>
            <a:off x="7010400" y="3505200"/>
            <a:ext cx="1014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Verifier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</p:spTree>
    <p:extLst>
      <p:ext uri="{BB962C8B-B14F-4D97-AF65-F5344CB8AC3E}">
        <p14:creationId xmlns:p14="http://schemas.microsoft.com/office/powerpoint/2010/main" val="16142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25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25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509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25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25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25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25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5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509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25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25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1" grpId="0" animBg="1"/>
      <p:bldP spid="250893" grpId="0"/>
      <p:bldP spid="250893" grpId="1"/>
      <p:bldP spid="250893" grpId="2"/>
      <p:bldP spid="250897" grpId="0"/>
      <p:bldP spid="250897" grpId="1"/>
      <p:bldP spid="250897" grpId="2"/>
      <p:bldP spid="250920" grpId="0" animBg="1"/>
      <p:bldP spid="250921" grpId="0" animBg="1"/>
      <p:bldP spid="2509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knowledge: how to show?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481"/>
            <a:ext cx="8229600" cy="48539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Given successful prover, extract witness </a:t>
            </a:r>
            <a:r>
              <a:rPr lang="en-US" b="1" dirty="0">
                <a:sym typeface="Wingdings" panose="05000000000000000000" pitchFamily="2" charset="2"/>
              </a:rPr>
              <a:t> violate </a:t>
            </a:r>
            <a:r>
              <a:rPr lang="en-US" b="1" dirty="0" err="1">
                <a:sym typeface="Wingdings" panose="05000000000000000000" pitchFamily="2" charset="2"/>
              </a:rPr>
              <a:t>assm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47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“Special soundness”: </a:t>
            </a:r>
            <a:r>
              <a:rPr lang="en-US" dirty="0"/>
              <a:t>Two different responses 	allow to compute witness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E.g., </a:t>
            </a:r>
            <a:r>
              <a:rPr lang="en-US" dirty="0" err="1"/>
              <a:t>isomorphisms</a:t>
            </a:r>
            <a:r>
              <a:rPr lang="en-US" dirty="0"/>
              <a:t> from J to G and H</a:t>
            </a:r>
            <a:br>
              <a:rPr lang="en-US" dirty="0"/>
            </a:br>
            <a:r>
              <a:rPr lang="en-US" dirty="0"/>
              <a:t>give isomorphism between G and 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99377" y="2433935"/>
            <a:ext cx="1524000" cy="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99377" y="3138785"/>
            <a:ext cx="1524000" cy="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99377" y="3881735"/>
            <a:ext cx="1524000" cy="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0219" y="2052935"/>
            <a:ext cx="159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commitment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7796" y="2769453"/>
            <a:ext cx="136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challenge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879" y="3522100"/>
            <a:ext cx="1321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response 1</a:t>
            </a:r>
          </a:p>
        </p:txBody>
      </p:sp>
      <p:pic>
        <p:nvPicPr>
          <p:cNvPr id="13" name="Picture 12" descr="Aristocat-M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45" y="2086858"/>
            <a:ext cx="1493838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544965" y="4110335"/>
            <a:ext cx="257854" cy="0"/>
          </a:xfrm>
          <a:prstGeom prst="line">
            <a:avLst/>
          </a:prstGeom>
          <a:ln w="38100">
            <a:solidFill>
              <a:srgbClr val="2D63A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02819" y="2769453"/>
            <a:ext cx="381000" cy="1340882"/>
          </a:xfrm>
          <a:prstGeom prst="line">
            <a:avLst/>
          </a:prstGeom>
          <a:ln w="38100">
            <a:solidFill>
              <a:srgbClr val="2D63A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83819" y="2769453"/>
            <a:ext cx="304800" cy="0"/>
          </a:xfrm>
          <a:prstGeom prst="straightConnector1">
            <a:avLst/>
          </a:prstGeom>
          <a:ln w="38100">
            <a:solidFill>
              <a:srgbClr val="2D63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62600" y="3138785"/>
            <a:ext cx="1524000" cy="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62600" y="3881735"/>
            <a:ext cx="1524000" cy="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41018" y="2769453"/>
            <a:ext cx="13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challenge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64102" y="3522100"/>
            <a:ext cx="1321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response 2</a:t>
            </a:r>
          </a:p>
        </p:txBody>
      </p:sp>
      <p:sp>
        <p:nvSpPr>
          <p:cNvPr id="34" name="TextBox 33"/>
          <p:cNvSpPr txBox="1"/>
          <p:nvPr/>
        </p:nvSpPr>
        <p:spPr>
          <a:xfrm rot="17122929">
            <a:off x="4704396" y="3320424"/>
            <a:ext cx="83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rewind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7200" y="518160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J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67600" y="5867400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04710" y="586740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772400" y="5562600"/>
            <a:ext cx="304800" cy="4572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18500" y="5562600"/>
            <a:ext cx="317500" cy="431800"/>
          </a:xfrm>
          <a:prstGeom prst="straightConnector1">
            <a:avLst/>
          </a:prstGeom>
          <a:ln w="38100">
            <a:solidFill>
              <a:srgbClr val="2D63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80803" y="3729335"/>
            <a:ext cx="102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Prover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</p:spTree>
    <p:extLst>
      <p:ext uri="{BB962C8B-B14F-4D97-AF65-F5344CB8AC3E}">
        <p14:creationId xmlns:p14="http://schemas.microsoft.com/office/powerpoint/2010/main" val="273182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copying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784186"/>
            <a:ext cx="8229600" cy="2540414"/>
          </a:xfrm>
        </p:spPr>
        <p:txBody>
          <a:bodyPr/>
          <a:lstStyle/>
          <a:p>
            <a:r>
              <a:rPr lang="en-US" dirty="0"/>
              <a:t>Retry/rewind means:</a:t>
            </a:r>
          </a:p>
          <a:p>
            <a:pPr lvl="1"/>
            <a:r>
              <a:rPr lang="en-US" dirty="0"/>
              <a:t>Make a copy of the state before execution</a:t>
            </a:r>
          </a:p>
          <a:p>
            <a:pPr lvl="1"/>
            <a:r>
              <a:rPr lang="en-US" dirty="0"/>
              <a:t>Restore that state when rewinding</a:t>
            </a:r>
          </a:p>
          <a:p>
            <a:r>
              <a:rPr lang="en-US" dirty="0"/>
              <a:t>Quantum setting: Cannot copy the state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Rewinding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30142" y="1752600"/>
            <a:ext cx="4027858" cy="1571265"/>
            <a:chOff x="1584945" y="2052935"/>
            <a:chExt cx="5501655" cy="2146191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099377" y="2433935"/>
              <a:ext cx="1524000" cy="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099377" y="3138785"/>
              <a:ext cx="1524000" cy="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099377" y="3881735"/>
              <a:ext cx="1524000" cy="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076543" y="2052935"/>
              <a:ext cx="1539773" cy="420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commitment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44543" y="2769453"/>
              <a:ext cx="1433678" cy="430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challenge 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65545" y="3522100"/>
              <a:ext cx="1391674" cy="430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response 1</a:t>
              </a:r>
            </a:p>
          </p:txBody>
        </p:sp>
        <p:pic>
          <p:nvPicPr>
            <p:cNvPr id="26" name="Picture 25" descr="Aristocat-Mari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945" y="2086858"/>
              <a:ext cx="1493838" cy="176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4544965" y="4110335"/>
              <a:ext cx="257854" cy="0"/>
            </a:xfrm>
            <a:prstGeom prst="line">
              <a:avLst/>
            </a:prstGeom>
            <a:ln w="38100">
              <a:solidFill>
                <a:srgbClr val="2D63A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802819" y="2769453"/>
              <a:ext cx="381000" cy="1340882"/>
            </a:xfrm>
            <a:prstGeom prst="line">
              <a:avLst/>
            </a:prstGeom>
            <a:ln w="38100">
              <a:solidFill>
                <a:srgbClr val="2D63A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83819" y="2769453"/>
              <a:ext cx="304800" cy="0"/>
            </a:xfrm>
            <a:prstGeom prst="straightConnector1">
              <a:avLst/>
            </a:prstGeom>
            <a:ln w="38100">
              <a:solidFill>
                <a:srgbClr val="2D63A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562600" y="3138785"/>
              <a:ext cx="1524000" cy="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562600" y="3881735"/>
              <a:ext cx="1524000" cy="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607765" y="2769453"/>
              <a:ext cx="1433678" cy="430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challenge 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28767" y="3522100"/>
              <a:ext cx="1391674" cy="430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response 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7122929">
              <a:off x="4701295" y="3315913"/>
              <a:ext cx="843936" cy="378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rewind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75762" y="3729335"/>
              <a:ext cx="1035173" cy="469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/>
                <a:t>Prover</a:t>
              </a:r>
              <a:endParaRPr lang="en-US" sz="1600" b="1" dirty="0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381000" y="3585749"/>
            <a:ext cx="8382000" cy="0"/>
          </a:xfrm>
          <a:prstGeom prst="line">
            <a:avLst/>
          </a:prstGeom>
          <a:ln w="381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19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 Unicode MS"/>
            <a:ea typeface="Arial Unicode MS"/>
            <a:cs typeface="Arial Unicode M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2D63A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00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12237</TotalTime>
  <Words>1478</Words>
  <Application>Microsoft Office PowerPoint</Application>
  <PresentationFormat>On-screen Show (4:3)</PresentationFormat>
  <Paragraphs>373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Unicode MS</vt:lpstr>
      <vt:lpstr>Calibri</vt:lpstr>
      <vt:lpstr>Cambria Math</vt:lpstr>
      <vt:lpstr>Times New Roman</vt:lpstr>
      <vt:lpstr>Wingdings</vt:lpstr>
      <vt:lpstr>Office Theme</vt:lpstr>
      <vt:lpstr>1_Default Design</vt:lpstr>
      <vt:lpstr>Quantum crypto and the difficulties of proving it</vt:lpstr>
      <vt:lpstr>Postquantum crypto</vt:lpstr>
      <vt:lpstr>How can post-quantum crypto fail?</vt:lpstr>
      <vt:lpstr>Underlying assumption wrong</vt:lpstr>
      <vt:lpstr>Scheme unprovable</vt:lpstr>
      <vt:lpstr>Scheme unprovable</vt:lpstr>
      <vt:lpstr>Graph Isomorphism</vt:lpstr>
      <vt:lpstr>Proof of knowledge: how to show?</vt:lpstr>
      <vt:lpstr>State copying</vt:lpstr>
      <vt:lpstr>Counterexample</vt:lpstr>
      <vt:lpstr>Quantum extractors?</vt:lpstr>
      <vt:lpstr>“Canonical extractor”</vt:lpstr>
      <vt:lpstr>Canonical extractor (ctd.)</vt:lpstr>
      <vt:lpstr>Making extraction work</vt:lpstr>
      <vt:lpstr>Making extraction work (ctd.)</vt:lpstr>
      <vt:lpstr>Summary</vt:lpstr>
      <vt:lpstr>Quantum verification / logics</vt:lpstr>
      <vt:lpstr>Formal verification</vt:lpstr>
      <vt:lpstr>Crypto proofs – bird’s eye view</vt:lpstr>
      <vt:lpstr>Verifying game-based proofs: 2 approaches</vt:lpstr>
      <vt:lpstr>PowerPoint Presentation</vt:lpstr>
      <vt:lpstr>Relational Hoare Logic (RHL)</vt:lpstr>
      <vt:lpstr>How about quantum?</vt:lpstr>
      <vt:lpstr>Quantum Relational Hoare Logic (qRHL)</vt:lpstr>
      <vt:lpstr>Specific Challenges</vt:lpstr>
      <vt:lpstr>Definition of qRHL</vt:lpstr>
      <vt:lpstr>Our Tool</vt:lpstr>
      <vt:lpstr>PowerPoint Presentation</vt:lpstr>
      <vt:lpstr>Quantum protocols (beyond classical)</vt:lpstr>
      <vt:lpstr>Privacy-preserving data-mining</vt:lpstr>
      <vt:lpstr>Position Verification</vt:lpstr>
      <vt:lpstr>Attack</vt:lpstr>
      <vt:lpstr>Certified deletion</vt:lpstr>
      <vt:lpstr>Tools</vt:lpstr>
      <vt:lpstr>Example derivation</vt:lpstr>
      <vt:lpstr>Definition of qRHL (formal)</vt:lpstr>
    </vt:vector>
  </TitlesOfParts>
  <Company>University of Tartu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Unruh</dc:creator>
  <cp:lastModifiedBy>Dominique Unruh</cp:lastModifiedBy>
  <cp:revision>488</cp:revision>
  <dcterms:created xsi:type="dcterms:W3CDTF">2011-05-15T08:34:47Z</dcterms:created>
  <dcterms:modified xsi:type="dcterms:W3CDTF">2025-02-25T11:53:38Z</dcterms:modified>
</cp:coreProperties>
</file>