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sldIdLst>
    <p:sldId id="422" r:id="rId3"/>
    <p:sldId id="467" r:id="rId4"/>
    <p:sldId id="475" r:id="rId5"/>
    <p:sldId id="477" r:id="rId6"/>
    <p:sldId id="476" r:id="rId7"/>
    <p:sldId id="478" r:id="rId8"/>
    <p:sldId id="479" r:id="rId9"/>
    <p:sldId id="480" r:id="rId10"/>
    <p:sldId id="485" r:id="rId11"/>
    <p:sldId id="481" r:id="rId12"/>
    <p:sldId id="487" r:id="rId13"/>
    <p:sldId id="488" r:id="rId14"/>
    <p:sldId id="486" r:id="rId15"/>
    <p:sldId id="482" r:id="rId16"/>
    <p:sldId id="4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F"/>
    <a:srgbClr val="005AA9"/>
    <a:srgbClr val="FFFFFF"/>
    <a:srgbClr val="C6D9F1"/>
    <a:srgbClr val="2D63A2"/>
    <a:srgbClr val="6C9CD6"/>
    <a:srgbClr val="204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3422" autoAdjust="0"/>
  </p:normalViewPr>
  <p:slideViewPr>
    <p:cSldViewPr>
      <p:cViewPr varScale="1">
        <p:scale>
          <a:sx n="109" d="100"/>
          <a:sy n="109" d="100"/>
        </p:scale>
        <p:origin x="1656" y="114"/>
      </p:cViewPr>
      <p:guideLst>
        <p:guide orient="horz" pos="2160"/>
        <p:guide pos="2880"/>
      </p:guideLst>
    </p:cSldViewPr>
  </p:slideViewPr>
  <p:outlineViewPr>
    <p:cViewPr>
      <p:scale>
        <a:sx n="33" d="100"/>
        <a:sy n="33" d="100"/>
      </p:scale>
      <p:origin x="0" y="15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40A9C-EE9C-4736-B168-E8CF2D6C4295}" type="datetimeFigureOut">
              <a:rPr lang="en-US" smtClean="0"/>
              <a:t>9/23/2025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FCF0A-7D43-4AFB-9D88-0717C32935AD}" type="slidenum">
              <a:rPr lang="en-US" smtClean="0"/>
              <a:t>‹#›</a:t>
            </a:fld>
            <a:endParaRPr lang="en-US"/>
          </a:p>
        </p:txBody>
      </p:sp>
    </p:spTree>
    <p:extLst>
      <p:ext uri="{BB962C8B-B14F-4D97-AF65-F5344CB8AC3E}">
        <p14:creationId xmlns:p14="http://schemas.microsoft.com/office/powerpoint/2010/main" val="1468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https://commons.wikimedia.org/wiki/File:Mr._Smiley_Face.svg</a:t>
            </a:r>
          </a:p>
        </p:txBody>
      </p:sp>
      <p:sp>
        <p:nvSpPr>
          <p:cNvPr id="4" name="Slide Number Placeholder 3"/>
          <p:cNvSpPr>
            <a:spLocks noGrp="1"/>
          </p:cNvSpPr>
          <p:nvPr>
            <p:ph type="sldNum" sz="quarter" idx="5"/>
          </p:nvPr>
        </p:nvSpPr>
        <p:spPr/>
        <p:txBody>
          <a:bodyPr/>
          <a:lstStyle/>
          <a:p>
            <a:fld id="{14BFCF0A-7D43-4AFB-9D88-0717C32935AD}" type="slidenum">
              <a:rPr lang="en-US" smtClean="0"/>
              <a:t>7</a:t>
            </a:fld>
            <a:endParaRPr lang="en-US"/>
          </a:p>
        </p:txBody>
      </p:sp>
    </p:spTree>
    <p:extLst>
      <p:ext uri="{BB962C8B-B14F-4D97-AF65-F5344CB8AC3E}">
        <p14:creationId xmlns:p14="http://schemas.microsoft.com/office/powerpoint/2010/main" val="1920391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11"/>
          <p:cNvSpPr>
            <a:spLocks noChangeArrowheads="1"/>
          </p:cNvSpPr>
          <p:nvPr userDrawn="1"/>
        </p:nvSpPr>
        <p:spPr bwMode="auto">
          <a:xfrm>
            <a:off x="0" y="0"/>
            <a:ext cx="9212239" cy="685800"/>
          </a:xfrm>
          <a:prstGeom prst="rect">
            <a:avLst/>
          </a:prstGeom>
          <a:gradFill rotWithShape="1">
            <a:gsLst>
              <a:gs pos="9000">
                <a:schemeClr val="bg1"/>
              </a:gs>
              <a:gs pos="54000">
                <a:srgbClr val="005AA9"/>
              </a:gs>
            </a:gsLst>
            <a:lin ang="0" scaled="1"/>
          </a:gradFill>
          <a:ln w="9525">
            <a:noFill/>
            <a:miter lim="800000"/>
            <a:headEnd/>
            <a:tailEnd/>
          </a:ln>
          <a:effectLst/>
        </p:spPr>
        <p:txBody>
          <a:bodyPr wrap="none" anchor="ctr"/>
          <a:lstStyle/>
          <a:p>
            <a:endParaRPr lang="en-US" dirty="0"/>
          </a:p>
        </p:txBody>
      </p:sp>
      <p:sp>
        <p:nvSpPr>
          <p:cNvPr id="9" name="Line below header"/>
          <p:cNvSpPr>
            <a:spLocks noChangeShapeType="1"/>
          </p:cNvSpPr>
          <p:nvPr userDrawn="1"/>
        </p:nvSpPr>
        <p:spPr bwMode="auto">
          <a:xfrm>
            <a:off x="0" y="685800"/>
            <a:ext cx="9161463" cy="0"/>
          </a:xfrm>
          <a:prstGeom prst="line">
            <a:avLst/>
          </a:prstGeom>
          <a:noFill/>
          <a:ln w="9525">
            <a:solidFill>
              <a:schemeClr val="tx1"/>
            </a:solidFill>
            <a:round/>
            <a:headEnd/>
            <a:tailEnd/>
          </a:ln>
          <a:effectLst/>
        </p:spPr>
        <p:txBody>
          <a:bodyPr/>
          <a:lstStyle/>
          <a:p>
            <a:endParaRPr lang="en-US"/>
          </a:p>
        </p:txBody>
      </p:sp>
      <p:sp>
        <p:nvSpPr>
          <p:cNvPr id="10" name="Text Placeholder 9"/>
          <p:cNvSpPr>
            <a:spLocks noGrp="1"/>
          </p:cNvSpPr>
          <p:nvPr>
            <p:ph type="body" sz="quarter" idx="10" hasCustomPrompt="1"/>
          </p:nvPr>
        </p:nvSpPr>
        <p:spPr>
          <a:xfrm>
            <a:off x="5334000" y="6553200"/>
            <a:ext cx="3810000" cy="304800"/>
          </a:xfrm>
        </p:spPr>
        <p:txBody>
          <a:bodyPr>
            <a:noAutofit/>
          </a:bodyPr>
          <a:lstStyle>
            <a:lvl1pPr marL="0" indent="0" algn="r">
              <a:buNone/>
              <a:defRPr sz="1600"/>
            </a:lvl1pPr>
            <a:lvl2pPr>
              <a:defRPr sz="1600"/>
            </a:lvl2pPr>
            <a:lvl3pPr>
              <a:defRPr sz="1600"/>
            </a:lvl3pPr>
            <a:lvl4pPr>
              <a:defRPr sz="1600"/>
            </a:lvl4pPr>
            <a:lvl5pPr>
              <a:defRPr sz="1600"/>
            </a:lvl5pPr>
          </a:lstStyle>
          <a:p>
            <a:pPr lvl="0"/>
            <a:r>
              <a:rPr lang="en-US" dirty="0"/>
              <a:t>Event name</a:t>
            </a:r>
          </a:p>
        </p:txBody>
      </p:sp>
      <p:pic>
        <p:nvPicPr>
          <p:cNvPr id="11" name="Grafik 6">
            <a:extLst>
              <a:ext uri="{FF2B5EF4-FFF2-40B4-BE49-F238E27FC236}">
                <a16:creationId xmlns:a16="http://schemas.microsoft.com/office/drawing/2014/main" id="{1537859E-15B0-4CCE-A255-C88B256E10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421"/>
          <a:stretch/>
        </p:blipFill>
        <p:spPr bwMode="auto">
          <a:xfrm>
            <a:off x="228600" y="-58032"/>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58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209800" y="6550025"/>
            <a:ext cx="5791200" cy="3079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B56DF15-2C46-4BBF-BDB9-21543D032694}" type="slidenum">
              <a:rPr lang="en-US" smtClean="0"/>
              <a:t>‹#›</a:t>
            </a:fld>
            <a:endParaRPr lang="en-US"/>
          </a:p>
        </p:txBody>
      </p:sp>
      <p:sp>
        <p:nvSpPr>
          <p:cNvPr id="7" name="Line below title"/>
          <p:cNvSpPr>
            <a:spLocks noChangeShapeType="1"/>
          </p:cNvSpPr>
          <p:nvPr userDrawn="1"/>
        </p:nvSpPr>
        <p:spPr bwMode="auto">
          <a:xfrm>
            <a:off x="533400" y="1219200"/>
            <a:ext cx="8083550" cy="0"/>
          </a:xfrm>
          <a:prstGeom prst="line">
            <a:avLst/>
          </a:prstGeom>
          <a:noFill/>
          <a:ln w="25400">
            <a:solidFill>
              <a:srgbClr val="6C9CD6"/>
            </a:solidFill>
            <a:round/>
            <a:headEnd/>
            <a:tailEnd/>
          </a:ln>
          <a:effectLst/>
        </p:spPr>
        <p:txBody>
          <a:bodyPr wrap="none" anchor="ctr"/>
          <a:lstStyle/>
          <a:p>
            <a:endParaRPr lang="en-US"/>
          </a:p>
        </p:txBody>
      </p:sp>
    </p:spTree>
    <p:extLst>
      <p:ext uri="{BB962C8B-B14F-4D97-AF65-F5344CB8AC3E}">
        <p14:creationId xmlns:p14="http://schemas.microsoft.com/office/powerpoint/2010/main" val="323746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209800" y="6550025"/>
            <a:ext cx="5791200" cy="3079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B56DF15-2C46-4BBF-BDB9-21543D032694}" type="slidenum">
              <a:rPr lang="en-US" smtClean="0"/>
              <a:t>‹#›</a:t>
            </a:fld>
            <a:endParaRPr lang="en-US"/>
          </a:p>
        </p:txBody>
      </p:sp>
    </p:spTree>
    <p:extLst>
      <p:ext uri="{BB962C8B-B14F-4D97-AF65-F5344CB8AC3E}">
        <p14:creationId xmlns:p14="http://schemas.microsoft.com/office/powerpoint/2010/main" val="133742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_Aufzählung">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3600" b="1">
                <a:solidFill>
                  <a:schemeClr val="tx2"/>
                </a:solidFill>
              </a:defRPr>
            </a:lvl1pPr>
          </a:lstStyle>
          <a:p>
            <a:r>
              <a:rPr lang="en-US" dirty="0"/>
              <a:t>Click to edit Master title style</a:t>
            </a:r>
          </a:p>
        </p:txBody>
      </p:sp>
      <p:sp>
        <p:nvSpPr>
          <p:cNvPr id="25" name="Textplatzhalter 24"/>
          <p:cNvSpPr>
            <a:spLocks noGrp="1"/>
          </p:cNvSpPr>
          <p:nvPr>
            <p:ph type="body" sz="quarter" idx="11"/>
          </p:nvPr>
        </p:nvSpPr>
        <p:spPr>
          <a:xfrm>
            <a:off x="288000" y="1152000"/>
            <a:ext cx="8569325"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Edit Master text styles</a:t>
            </a:r>
          </a:p>
        </p:txBody>
      </p:sp>
      <p:sp>
        <p:nvSpPr>
          <p:cNvPr id="5" name="Footer Placeholder 4"/>
          <p:cNvSpPr>
            <a:spLocks noGrp="1"/>
          </p:cNvSpPr>
          <p:nvPr>
            <p:ph type="ftr" sz="quarter" idx="12"/>
          </p:nvPr>
        </p:nvSpPr>
        <p:spPr>
          <a:xfrm>
            <a:off x="2209800" y="6550025"/>
            <a:ext cx="5791200" cy="307975"/>
          </a:xfrm>
          <a:prstGeom prst="rect">
            <a:avLst/>
          </a:prstGeom>
        </p:spPr>
        <p:txBody>
          <a:bodyPr/>
          <a:lstStyle>
            <a:lvl1pPr>
              <a:defRPr/>
            </a:lvl1pPr>
          </a:lstStyle>
          <a:p>
            <a:pPr>
              <a:defRPr/>
            </a:pPr>
            <a:endParaRPr lang="de-DE"/>
          </a:p>
        </p:txBody>
      </p:sp>
      <p:sp>
        <p:nvSpPr>
          <p:cNvPr id="12" name="Textplatzhalter 11"/>
          <p:cNvSpPr>
            <a:spLocks noGrp="1"/>
          </p:cNvSpPr>
          <p:nvPr>
            <p:ph type="body" sz="quarter" idx="13"/>
          </p:nvPr>
        </p:nvSpPr>
        <p:spPr>
          <a:xfrm>
            <a:off x="287338" y="1684800"/>
            <a:ext cx="8569325" cy="3194050"/>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p:txBody>
      </p:sp>
      <p:sp>
        <p:nvSpPr>
          <p:cNvPr id="7" name="Textfeld 6"/>
          <p:cNvSpPr txBox="1"/>
          <p:nvPr userDrawn="1"/>
        </p:nvSpPr>
        <p:spPr>
          <a:xfrm>
            <a:off x="-2246811" y="506413"/>
            <a:ext cx="2067423" cy="4708981"/>
          </a:xfrm>
          <a:prstGeom prst="rect">
            <a:avLst/>
          </a:prstGeom>
          <a:noFill/>
        </p:spPr>
        <p:txBody>
          <a:bodyPr wrap="square">
            <a:spAutoFit/>
          </a:bodyPr>
          <a:lstStyle/>
          <a:p>
            <a:pPr eaLnBrk="1" fontAlgn="auto" hangingPunct="1">
              <a:spcBef>
                <a:spcPts val="0"/>
              </a:spcBef>
              <a:spcAft>
                <a:spcPts val="0"/>
              </a:spcAft>
              <a:defRPr/>
            </a:pPr>
            <a:r>
              <a:rPr lang="de-DE" sz="1000" b="1" dirty="0">
                <a:latin typeface="+mn-lt"/>
              </a:rPr>
              <a:t>Seitenzahlen:</a:t>
            </a:r>
          </a:p>
          <a:p>
            <a:pPr marL="0" marR="0" indent="0" algn="l" defTabSz="914400" rtl="0" eaLnBrk="0" fontAlgn="base" latinLnBrk="0" hangingPunct="0">
              <a:lnSpc>
                <a:spcPct val="100000"/>
              </a:lnSpc>
              <a:spcBef>
                <a:spcPct val="0"/>
              </a:spcBef>
              <a:spcAft>
                <a:spcPct val="0"/>
              </a:spcAft>
              <a:buClrTx/>
              <a:buSzTx/>
              <a:buFontTx/>
              <a:buNone/>
              <a:tabLst/>
              <a:defRPr/>
            </a:pPr>
            <a:r>
              <a:rPr lang="de-DE" sz="1000" dirty="0"/>
              <a:t>Die Seitenanzeige „1 von X“ ist nicht standardmäßig in </a:t>
            </a:r>
            <a:r>
              <a:rPr lang="de-DE" sz="1000" dirty="0" err="1"/>
              <a:t>Powerpoint</a:t>
            </a:r>
            <a:r>
              <a:rPr lang="de-DE" sz="1000" dirty="0"/>
              <a:t> verfügbar; daher benötigen Sie dazu ein Add-In.</a:t>
            </a:r>
            <a:r>
              <a:rPr lang="de-DE" sz="1000" baseline="0" dirty="0"/>
              <a:t> </a:t>
            </a:r>
            <a:r>
              <a:rPr lang="de-DE" sz="1000" dirty="0"/>
              <a:t>Das Add-In</a:t>
            </a:r>
            <a:r>
              <a:rPr lang="de-DE" sz="1000" baseline="0" dirty="0"/>
              <a:t> kann im Vorlagencenter heruntergeladen werden.</a:t>
            </a:r>
            <a:endParaRPr lang="de-DE" sz="1000" dirty="0"/>
          </a:p>
          <a:p>
            <a:pPr marL="0" indent="0">
              <a:buNone/>
            </a:pPr>
            <a:endParaRPr lang="de-DE" sz="1000" dirty="0"/>
          </a:p>
          <a:p>
            <a:pPr marL="0" indent="0">
              <a:buNone/>
            </a:pPr>
            <a:r>
              <a:rPr lang="de-DE" sz="1000" b="1" dirty="0"/>
              <a:t>Aktivieren</a:t>
            </a:r>
          </a:p>
          <a:p>
            <a:r>
              <a:rPr lang="de-DE" sz="1000" dirty="0"/>
              <a:t>Nach dem Öffnen der Vorlage, klicken Sie mit einem Doppelklick auf die Datei „RWTH-Addin-Seitenzahlen“, um das Add-In zu aktivieren. Nach dem Schließen von </a:t>
            </a:r>
            <a:r>
              <a:rPr lang="de-DE" sz="1000" dirty="0" err="1"/>
              <a:t>Powerpoint</a:t>
            </a:r>
            <a:r>
              <a:rPr lang="de-DE" sz="1000" dirty="0"/>
              <a:t> deaktiviert es sich automatisch wieder.</a:t>
            </a:r>
          </a:p>
          <a:p>
            <a:endParaRPr lang="de-DE" sz="1000" dirty="0"/>
          </a:p>
          <a:p>
            <a:r>
              <a:rPr lang="de-DE" sz="1000" b="1" dirty="0"/>
              <a:t>Erstellen</a:t>
            </a:r>
          </a:p>
          <a:p>
            <a:r>
              <a:rPr lang="de-DE" sz="1000" dirty="0"/>
              <a:t>Gehen Sie in der Symbolleiste auf den Tab „RWTH </a:t>
            </a:r>
            <a:r>
              <a:rPr lang="de-DE" sz="1000" dirty="0" err="1"/>
              <a:t>AddIn</a:t>
            </a:r>
            <a:r>
              <a:rPr lang="de-DE" sz="1000" dirty="0"/>
              <a:t>“ und klicken Sie den Button. Nun stellen sich die Seitenzahlen automatisch ein. Falls Sie nachträglich noch Folien hinzufügen oder löschen, klicken Sie einfach erneut auf den Button, um die Seitenzahlen zu aktualisieren. </a:t>
            </a:r>
          </a:p>
          <a:p>
            <a:endParaRPr lang="de-DE" sz="1000" dirty="0">
              <a:latin typeface="+mn-lt"/>
            </a:endParaRPr>
          </a:p>
        </p:txBody>
      </p:sp>
      <p:sp>
        <p:nvSpPr>
          <p:cNvPr id="8" name="Textfeld 7"/>
          <p:cNvSpPr txBox="1"/>
          <p:nvPr userDrawn="1"/>
        </p:nvSpPr>
        <p:spPr>
          <a:xfrm>
            <a:off x="9231086" y="506413"/>
            <a:ext cx="2067423" cy="5170646"/>
          </a:xfrm>
          <a:prstGeom prst="rect">
            <a:avLst/>
          </a:prstGeom>
          <a:noFill/>
        </p:spPr>
        <p:txBody>
          <a:bodyPr wrap="square">
            <a:spAutoFit/>
          </a:bodyPr>
          <a:lstStyle/>
          <a:p>
            <a:r>
              <a:rPr lang="de-DE" sz="1000" b="1" kern="1200" dirty="0">
                <a:solidFill>
                  <a:schemeClr val="tx1"/>
                </a:solidFill>
                <a:latin typeface="Arial" panose="020B0604020202020204" pitchFamily="34" charset="0"/>
                <a:ea typeface="+mn-ea"/>
                <a:cs typeface="+mn-cs"/>
              </a:rPr>
              <a:t>Add-In</a:t>
            </a:r>
            <a:r>
              <a:rPr lang="de-DE" sz="1000" b="1" kern="1200" baseline="0" dirty="0">
                <a:solidFill>
                  <a:schemeClr val="tx1"/>
                </a:solidFill>
                <a:latin typeface="Arial" panose="020B0604020202020204" pitchFamily="34" charset="0"/>
                <a:ea typeface="+mn-ea"/>
                <a:cs typeface="+mn-cs"/>
              </a:rPr>
              <a:t> installieren </a:t>
            </a:r>
          </a:p>
          <a:p>
            <a:r>
              <a:rPr lang="de-DE" sz="1000" dirty="0"/>
              <a:t>Wenn Sie das Add-In dauerhaft installieren möchten, damit Sie es nicht immer anklicken müssen, gehen Sie wie folgt vor:</a:t>
            </a:r>
          </a:p>
          <a:p>
            <a:r>
              <a:rPr lang="de-DE" sz="1000" dirty="0"/>
              <a:t>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Schaltfläche Office</a:t>
            </a:r>
            <a:r>
              <a:rPr lang="de-DE" sz="1000" baseline="0" dirty="0"/>
              <a:t> (für </a:t>
            </a:r>
            <a:r>
              <a:rPr lang="de-DE" sz="1000" b="0" baseline="0" dirty="0"/>
              <a:t>Office 2007-2010</a:t>
            </a:r>
            <a:r>
              <a:rPr lang="de-DE" sz="1000" baseline="0" dirty="0"/>
              <a:t>, runder Button oben links) bzw. auf </a:t>
            </a:r>
            <a:r>
              <a:rPr lang="de-DE" sz="1000" b="1" baseline="0" dirty="0"/>
              <a:t>Datei</a:t>
            </a:r>
            <a:r>
              <a:rPr lang="de-DE" sz="1000" baseline="0" dirty="0"/>
              <a:t> (</a:t>
            </a:r>
            <a:r>
              <a:rPr lang="de-DE" sz="1000" b="0" baseline="0" dirty="0"/>
              <a:t>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a:t>
            </a:r>
            <a:r>
              <a:rPr lang="de-DE" sz="1000" b="1" baseline="0" dirty="0"/>
              <a:t>PowerPoint-Optionen</a:t>
            </a:r>
            <a:r>
              <a:rPr lang="de-DE" sz="1000" baseline="0" dirty="0"/>
              <a:t>“ (für </a:t>
            </a:r>
            <a:r>
              <a:rPr lang="de-DE" sz="1000" b="0" baseline="0" dirty="0"/>
              <a:t>Office 2007-2010</a:t>
            </a:r>
            <a:r>
              <a:rPr lang="de-DE" sz="1000" baseline="0" dirty="0"/>
              <a:t>, unten rechts) bzw. </a:t>
            </a:r>
            <a:r>
              <a:rPr lang="de-DE" sz="1000" b="1" baseline="0" dirty="0"/>
              <a:t>Optionen</a:t>
            </a:r>
            <a:r>
              <a:rPr lang="de-DE" sz="1000" b="0" baseline="0" dirty="0"/>
              <a:t> (Office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Add-Ins</a:t>
            </a:r>
            <a:endParaRPr lang="de-DE" sz="1000" baseline="0" dirty="0"/>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wählen Sie ganz unten bei </a:t>
            </a:r>
            <a:r>
              <a:rPr lang="de-DE" sz="1000" b="1" baseline="0" dirty="0"/>
              <a:t>Verwalten:</a:t>
            </a:r>
            <a:r>
              <a:rPr lang="de-DE" sz="1000" baseline="0" dirty="0"/>
              <a:t> den Punkt </a:t>
            </a:r>
            <a:r>
              <a:rPr lang="de-DE" sz="1000" b="1" baseline="0" dirty="0"/>
              <a:t>PowerPoint-Add Ins</a:t>
            </a:r>
            <a:r>
              <a:rPr lang="de-DE" sz="1000" baseline="0" dirty="0"/>
              <a:t> und klicken Sie </a:t>
            </a:r>
            <a:r>
              <a:rPr lang="de-DE" sz="1000" b="1" baseline="0" dirty="0"/>
              <a:t>Gehe zu…</a:t>
            </a:r>
            <a:r>
              <a:rPr lang="de-DE" sz="1000" baseline="0" dirty="0"/>
              <a:t>.</a:t>
            </a:r>
            <a:endParaRPr lang="de-DE" sz="1000" kern="1200" baseline="0" dirty="0">
              <a:solidFill>
                <a:schemeClr val="tx1"/>
              </a:solidFill>
              <a:latin typeface="Arial" panose="020B0604020202020204" pitchFamily="34" charset="0"/>
              <a:ea typeface="+mn-ea"/>
              <a:cs typeface="+mn-cs"/>
            </a:endParaRP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Sollte das RWTH Add In angezeigt werden, entfernen Sie es! Anders ist eine dauerhafte Installierung nicht möglich.</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Klicken Sie auf </a:t>
            </a:r>
            <a:r>
              <a:rPr lang="de-DE" sz="1000" b="1" kern="1200" baseline="0" dirty="0">
                <a:solidFill>
                  <a:schemeClr val="tx1"/>
                </a:solidFill>
                <a:latin typeface="Arial" panose="020B0604020202020204" pitchFamily="34" charset="0"/>
                <a:ea typeface="+mn-ea"/>
                <a:cs typeface="+mn-cs"/>
              </a:rPr>
              <a:t>Neu Hinzufügen…</a:t>
            </a:r>
            <a:r>
              <a:rPr lang="de-DE" sz="1000" b="0" kern="1200" baseline="0" dirty="0">
                <a:solidFill>
                  <a:schemeClr val="tx1"/>
                </a:solidFill>
                <a:latin typeface="Arial" panose="020B0604020202020204" pitchFamily="34" charset="0"/>
                <a:ea typeface="+mn-ea"/>
                <a:cs typeface="+mn-cs"/>
              </a:rPr>
              <a:t>, suchen Sie das Add-In auf ihrem PC raus und klicken Sie auf </a:t>
            </a:r>
            <a:r>
              <a:rPr lang="de-DE" sz="1000" b="1" kern="1200" baseline="0" dirty="0">
                <a:solidFill>
                  <a:schemeClr val="tx1"/>
                </a:solidFill>
                <a:latin typeface="Arial" panose="020B0604020202020204" pitchFamily="34" charset="0"/>
                <a:ea typeface="+mn-ea"/>
                <a:cs typeface="+mn-cs"/>
              </a:rPr>
              <a:t>OK</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0" kern="1200" baseline="0" dirty="0">
                <a:solidFill>
                  <a:schemeClr val="tx1"/>
                </a:solidFill>
                <a:latin typeface="Arial" panose="020B0604020202020204" pitchFamily="34" charset="0"/>
                <a:ea typeface="+mn-ea"/>
                <a:cs typeface="+mn-cs"/>
              </a:rPr>
              <a:t>Mit </a:t>
            </a:r>
            <a:r>
              <a:rPr lang="de-DE" sz="1000" b="1" kern="1200" baseline="0" dirty="0">
                <a:solidFill>
                  <a:schemeClr val="tx1"/>
                </a:solidFill>
                <a:latin typeface="Arial" panose="020B0604020202020204" pitchFamily="34" charset="0"/>
                <a:ea typeface="+mn-ea"/>
                <a:cs typeface="+mn-cs"/>
              </a:rPr>
              <a:t>Schließen </a:t>
            </a:r>
            <a:r>
              <a:rPr lang="de-DE" sz="1000" b="0" kern="1200" baseline="0" dirty="0">
                <a:solidFill>
                  <a:schemeClr val="tx1"/>
                </a:solidFill>
                <a:latin typeface="Arial" panose="020B0604020202020204" pitchFamily="34" charset="0"/>
                <a:ea typeface="+mn-ea"/>
                <a:cs typeface="+mn-cs"/>
              </a:rPr>
              <a:t>wird das Add-In dauerhaft gespeichert. Sie können es danach jederzeit wieder entfernen</a:t>
            </a:r>
          </a:p>
        </p:txBody>
      </p:sp>
    </p:spTree>
    <p:extLst>
      <p:ext uri="{BB962C8B-B14F-4D97-AF65-F5344CB8AC3E}">
        <p14:creationId xmlns:p14="http://schemas.microsoft.com/office/powerpoint/2010/main" val="347434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6" name="Large AFRL Logo" descr="AFRL Shield 1 i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25" y="1447800"/>
            <a:ext cx="4092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userDrawn="1"/>
        </p:nvSpPr>
        <p:spPr bwMode="auto">
          <a:xfrm>
            <a:off x="63500" y="5562600"/>
            <a:ext cx="4038600" cy="457200"/>
          </a:xfrm>
          <a:prstGeom prst="rect">
            <a:avLst/>
          </a:prstGeom>
          <a:noFill/>
          <a:ln w="9525" algn="ctr">
            <a:noFill/>
            <a:miter lim="800000"/>
            <a:headEnd/>
            <a:tailEn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a:ea typeface="+mn-ea"/>
                <a:cs typeface="+mn-cs"/>
              </a:rPr>
              <a:t>Integrity </a:t>
            </a:r>
            <a:r>
              <a:rPr kumimoji="0" lang="en-US" sz="18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a:ea typeface="+mn-ea"/>
                <a:cs typeface="+mn-cs"/>
                <a:sym typeface="Wingdings" pitchFamily="2" charset="2"/>
              </a:rPr>
              <a:t> </a:t>
            </a:r>
            <a:r>
              <a:rPr kumimoji="0" lang="en-US" sz="18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a:ea typeface="+mn-ea"/>
                <a:cs typeface="+mn-cs"/>
              </a:rPr>
              <a:t>Service </a:t>
            </a:r>
            <a:r>
              <a:rPr kumimoji="0" lang="en-US" sz="18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a:ea typeface="+mn-ea"/>
                <a:cs typeface="+mn-cs"/>
                <a:sym typeface="Wingdings" pitchFamily="2" charset="2"/>
              </a:rPr>
              <a:t> </a:t>
            </a:r>
            <a:r>
              <a:rPr kumimoji="0" lang="en-US" sz="18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a:ea typeface="+mn-ea"/>
                <a:cs typeface="+mn-cs"/>
              </a:rPr>
              <a:t>Excellence</a:t>
            </a:r>
          </a:p>
        </p:txBody>
      </p:sp>
      <p:sp>
        <p:nvSpPr>
          <p:cNvPr id="11" name="Briefing Title"/>
          <p:cNvSpPr>
            <a:spLocks noGrp="1"/>
          </p:cNvSpPr>
          <p:nvPr>
            <p:ph sz="half" idx="2" hasCustomPrompt="1"/>
          </p:nvPr>
        </p:nvSpPr>
        <p:spPr>
          <a:xfrm>
            <a:off x="4506433" y="1066800"/>
            <a:ext cx="4419600" cy="1676400"/>
          </a:xfrm>
        </p:spPr>
        <p:txBody>
          <a:bodyPr anchor="ctr"/>
          <a:lstStyle>
            <a:lvl1pPr marL="0" indent="0" algn="r">
              <a:buNone/>
              <a:defRPr/>
            </a:lvl1pPr>
          </a:lstStyle>
          <a:p>
            <a:r>
              <a:rPr lang="en-US" sz="3200" dirty="0"/>
              <a:t>Title</a:t>
            </a:r>
            <a:endParaRPr lang="en-US" sz="3200" dirty="0">
              <a:latin typeface="Arial" charset="0"/>
              <a:cs typeface="Arial" charset="0"/>
            </a:endParaRPr>
          </a:p>
        </p:txBody>
      </p:sp>
      <p:sp>
        <p:nvSpPr>
          <p:cNvPr id="12" name="Date"/>
          <p:cNvSpPr>
            <a:spLocks noGrp="1"/>
          </p:cNvSpPr>
          <p:nvPr>
            <p:ph sz="half" idx="10" hasCustomPrompt="1"/>
          </p:nvPr>
        </p:nvSpPr>
        <p:spPr>
          <a:xfrm>
            <a:off x="6149165" y="2938132"/>
            <a:ext cx="2781300" cy="533400"/>
          </a:xfrm>
        </p:spPr>
        <p:txBody>
          <a:bodyPr anchor="ctr"/>
          <a:lstStyle>
            <a:lvl1pPr marL="0" indent="0" algn="r">
              <a:buNone/>
              <a:defRPr sz="2000"/>
            </a:lvl1pPr>
          </a:lstStyle>
          <a:p>
            <a:r>
              <a:rPr lang="en-US" dirty="0">
                <a:latin typeface="Arial" charset="0"/>
                <a:cs typeface="Arial" charset="0"/>
              </a:rPr>
              <a:t>Date</a:t>
            </a:r>
          </a:p>
        </p:txBody>
      </p:sp>
      <p:sp>
        <p:nvSpPr>
          <p:cNvPr id="13" name="Name, Rank, Office Symbol"/>
          <p:cNvSpPr>
            <a:spLocks noGrp="1"/>
          </p:cNvSpPr>
          <p:nvPr>
            <p:ph sz="half" idx="11" hasCustomPrompt="1"/>
          </p:nvPr>
        </p:nvSpPr>
        <p:spPr>
          <a:xfrm>
            <a:off x="4052774" y="3673549"/>
            <a:ext cx="4876800" cy="1905000"/>
          </a:xfrm>
        </p:spPr>
        <p:txBody>
          <a:bodyPr/>
          <a:lstStyle>
            <a:lvl1pPr marL="0" indent="0" algn="r">
              <a:buNone/>
              <a:defRPr sz="2000" baseline="0"/>
            </a:lvl1pPr>
          </a:lstStyle>
          <a:p>
            <a:r>
              <a:rPr lang="en-US" dirty="0">
                <a:latin typeface="Arial" charset="0"/>
                <a:cs typeface="Arial" charset="0"/>
              </a:rPr>
              <a:t>Dr. First Last</a:t>
            </a:r>
          </a:p>
          <a:p>
            <a:pPr lvl="0">
              <a:spcBef>
                <a:spcPct val="20000"/>
              </a:spcBef>
              <a:defRPr/>
            </a:pPr>
            <a:r>
              <a:rPr lang="en-US" i="1" dirty="0">
                <a:latin typeface="Arial" charset="0"/>
                <a:cs typeface="Arial" charset="0"/>
              </a:rPr>
              <a:t>Program Officer</a:t>
            </a:r>
          </a:p>
          <a:p>
            <a:pPr>
              <a:spcBef>
                <a:spcPct val="20000"/>
              </a:spcBef>
            </a:pPr>
            <a:r>
              <a:rPr lang="en-US" i="1" dirty="0">
                <a:latin typeface="Arial" charset="0"/>
                <a:cs typeface="Arial" charset="0"/>
              </a:rPr>
              <a:t>XXX Department</a:t>
            </a:r>
          </a:p>
          <a:p>
            <a:pPr>
              <a:spcBef>
                <a:spcPct val="20000"/>
              </a:spcBef>
            </a:pPr>
            <a:r>
              <a:rPr lang="en-US" dirty="0">
                <a:latin typeface="Arial" charset="0"/>
                <a:cs typeface="Arial" charset="0"/>
              </a:rPr>
              <a:t>Air Force Office of Scientific Research</a:t>
            </a:r>
            <a:endParaRPr lang="en-CA" dirty="0">
              <a:latin typeface="Arial" charset="0"/>
              <a:cs typeface="Arial" charset="0"/>
            </a:endParaRPr>
          </a:p>
        </p:txBody>
      </p:sp>
    </p:spTree>
    <p:extLst>
      <p:ext uri="{BB962C8B-B14F-4D97-AF65-F5344CB8AC3E}">
        <p14:creationId xmlns:p14="http://schemas.microsoft.com/office/powerpoint/2010/main" val="187835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Arial" panose="020B0604020202020204" pitchFamily="34" charset="0"/>
                <a:cs typeface="Arial" panose="020B0604020202020204" pitchFamily="34" charset="0"/>
              </a:defRPr>
            </a:lvl1pPr>
          </a:lstStyle>
          <a:p>
            <a:r>
              <a:rPr lang="en-US" dirty="0"/>
              <a:t>Title</a:t>
            </a:r>
          </a:p>
        </p:txBody>
      </p:sp>
      <p:sp>
        <p:nvSpPr>
          <p:cNvPr id="3" name="Content Placeholder 2"/>
          <p:cNvSpPr>
            <a:spLocks noGrp="1"/>
          </p:cNvSpPr>
          <p:nvPr>
            <p:ph idx="1"/>
          </p:nvPr>
        </p:nvSpPr>
        <p:spPr>
          <a:xfrm>
            <a:off x="381000" y="1315244"/>
            <a:ext cx="852170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AFRL Globe Logo" descr="C:\Users\HectorHA\AppData\Local\Microsoft\Windows\Temporary Internet Files\Content.Outlook\MKL35CXM\AFRL Globe no ta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300788"/>
            <a:ext cx="14033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7078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90600" y="1"/>
            <a:ext cx="7162800" cy="1079024"/>
          </a:xfrm>
          <a:prstGeom prst="rect">
            <a:avLst/>
          </a:prstGeom>
        </p:spPr>
        <p:txBody>
          <a:bodyPr anchor="ctr" anchorCtr="1"/>
          <a:lstStyle>
            <a:lvl1pPr marL="0" marR="0" indent="0" defTabSz="914400" rtl="0" eaLnBrk="1" fontAlgn="auto" latinLnBrk="0" hangingPunct="1">
              <a:lnSpc>
                <a:spcPct val="100000"/>
              </a:lnSpc>
              <a:spcBef>
                <a:spcPct val="0"/>
              </a:spcBef>
              <a:spcAft>
                <a:spcPts val="0"/>
              </a:spcAft>
              <a:tabLst/>
              <a:defRPr lang="en-US" sz="3200" b="1" dirty="0" smtClean="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Title</a:t>
            </a:r>
          </a:p>
        </p:txBody>
      </p:sp>
    </p:spTree>
    <p:extLst>
      <p:ext uri="{BB962C8B-B14F-4D97-AF65-F5344CB8AC3E}">
        <p14:creationId xmlns:p14="http://schemas.microsoft.com/office/powerpoint/2010/main" val="366199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5400" y="6550025"/>
            <a:ext cx="6705600" cy="3079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B56DF15-2C46-4BBF-BDB9-21543D032694}" type="slidenum">
              <a:rPr lang="en-US" smtClean="0"/>
              <a:t>‹#›</a:t>
            </a:fld>
            <a:endParaRPr lang="en-US"/>
          </a:p>
        </p:txBody>
      </p:sp>
      <p:sp>
        <p:nvSpPr>
          <p:cNvPr id="7" name="Line below title"/>
          <p:cNvSpPr>
            <a:spLocks noChangeShapeType="1"/>
          </p:cNvSpPr>
          <p:nvPr userDrawn="1"/>
        </p:nvSpPr>
        <p:spPr bwMode="auto">
          <a:xfrm>
            <a:off x="533400" y="1219200"/>
            <a:ext cx="8083550" cy="0"/>
          </a:xfrm>
          <a:prstGeom prst="line">
            <a:avLst/>
          </a:prstGeom>
          <a:noFill/>
          <a:ln w="25400">
            <a:solidFill>
              <a:srgbClr val="6C9CD6"/>
            </a:solidFill>
            <a:round/>
            <a:headEnd/>
            <a:tailEnd/>
          </a:ln>
          <a:effectLst/>
        </p:spPr>
        <p:txBody>
          <a:bodyPr wrap="none" anchor="ctr"/>
          <a:lstStyle/>
          <a:p>
            <a:endParaRPr lang="en-US"/>
          </a:p>
        </p:txBody>
      </p:sp>
      <p:pic>
        <p:nvPicPr>
          <p:cNvPr id="8" name="Grafik 6">
            <a:extLst>
              <a:ext uri="{FF2B5EF4-FFF2-40B4-BE49-F238E27FC236}">
                <a16:creationId xmlns:a16="http://schemas.microsoft.com/office/drawing/2014/main" id="{16176303-3447-4E35-ADA5-CB49A11BF4F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421"/>
          <a:stretch/>
        </p:blipFill>
        <p:spPr bwMode="auto">
          <a:xfrm>
            <a:off x="152400" y="-58032"/>
            <a:ext cx="1066800" cy="5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95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2209800" y="6550025"/>
            <a:ext cx="5791200" cy="3079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B56DF15-2C46-4BBF-BDB9-21543D032694}" type="slidenum">
              <a:rPr lang="en-US" smtClean="0"/>
              <a:t>‹#›</a:t>
            </a:fld>
            <a:endParaRPr lang="en-US"/>
          </a:p>
        </p:txBody>
      </p:sp>
    </p:spTree>
    <p:extLst>
      <p:ext uri="{BB962C8B-B14F-4D97-AF65-F5344CB8AC3E}">
        <p14:creationId xmlns:p14="http://schemas.microsoft.com/office/powerpoint/2010/main" val="253054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209800" y="6550025"/>
            <a:ext cx="5791200" cy="3079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B56DF15-2C46-4BBF-BDB9-21543D032694}" type="slidenum">
              <a:rPr lang="en-US" smtClean="0"/>
              <a:t>‹#›</a:t>
            </a:fld>
            <a:endParaRPr lang="en-US"/>
          </a:p>
        </p:txBody>
      </p:sp>
      <p:sp>
        <p:nvSpPr>
          <p:cNvPr id="8" name="Line below title"/>
          <p:cNvSpPr>
            <a:spLocks noChangeShapeType="1"/>
          </p:cNvSpPr>
          <p:nvPr userDrawn="1"/>
        </p:nvSpPr>
        <p:spPr bwMode="auto">
          <a:xfrm>
            <a:off x="533400" y="1219200"/>
            <a:ext cx="8083550" cy="0"/>
          </a:xfrm>
          <a:prstGeom prst="line">
            <a:avLst/>
          </a:prstGeom>
          <a:noFill/>
          <a:ln w="25400">
            <a:solidFill>
              <a:srgbClr val="6C9CD6"/>
            </a:solidFill>
            <a:round/>
            <a:headEnd/>
            <a:tailEnd/>
          </a:ln>
          <a:effectLst/>
        </p:spPr>
        <p:txBody>
          <a:bodyPr wrap="none" anchor="ctr"/>
          <a:lstStyle/>
          <a:p>
            <a:endParaRPr lang="en-US"/>
          </a:p>
        </p:txBody>
      </p:sp>
    </p:spTree>
    <p:extLst>
      <p:ext uri="{BB962C8B-B14F-4D97-AF65-F5344CB8AC3E}">
        <p14:creationId xmlns:p14="http://schemas.microsoft.com/office/powerpoint/2010/main" val="353473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2209800" y="6550025"/>
            <a:ext cx="5791200" cy="30797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B56DF15-2C46-4BBF-BDB9-21543D032694}" type="slidenum">
              <a:rPr lang="en-US" smtClean="0"/>
              <a:t>‹#›</a:t>
            </a:fld>
            <a:endParaRPr lang="en-US"/>
          </a:p>
        </p:txBody>
      </p:sp>
      <p:sp>
        <p:nvSpPr>
          <p:cNvPr id="10" name="Line below title"/>
          <p:cNvSpPr>
            <a:spLocks noChangeShapeType="1"/>
          </p:cNvSpPr>
          <p:nvPr userDrawn="1"/>
        </p:nvSpPr>
        <p:spPr bwMode="auto">
          <a:xfrm>
            <a:off x="533400" y="1219200"/>
            <a:ext cx="8083550" cy="0"/>
          </a:xfrm>
          <a:prstGeom prst="line">
            <a:avLst/>
          </a:prstGeom>
          <a:noFill/>
          <a:ln w="25400">
            <a:solidFill>
              <a:srgbClr val="6C9CD6"/>
            </a:solidFill>
            <a:round/>
            <a:headEnd/>
            <a:tailEnd/>
          </a:ln>
          <a:effectLst/>
        </p:spPr>
        <p:txBody>
          <a:bodyPr wrap="none" anchor="ctr"/>
          <a:lstStyle/>
          <a:p>
            <a:endParaRPr lang="en-US"/>
          </a:p>
        </p:txBody>
      </p:sp>
    </p:spTree>
    <p:extLst>
      <p:ext uri="{BB962C8B-B14F-4D97-AF65-F5344CB8AC3E}">
        <p14:creationId xmlns:p14="http://schemas.microsoft.com/office/powerpoint/2010/main" val="8221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209800" y="6550025"/>
            <a:ext cx="5791200" cy="30797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B56DF15-2C46-4BBF-BDB9-21543D032694}" type="slidenum">
              <a:rPr lang="en-US" smtClean="0"/>
              <a:t>‹#›</a:t>
            </a:fld>
            <a:endParaRPr lang="en-US"/>
          </a:p>
        </p:txBody>
      </p:sp>
      <p:sp>
        <p:nvSpPr>
          <p:cNvPr id="6" name="Line below title"/>
          <p:cNvSpPr>
            <a:spLocks noChangeShapeType="1"/>
          </p:cNvSpPr>
          <p:nvPr userDrawn="1"/>
        </p:nvSpPr>
        <p:spPr bwMode="auto">
          <a:xfrm>
            <a:off x="533400" y="1219200"/>
            <a:ext cx="8083550" cy="0"/>
          </a:xfrm>
          <a:prstGeom prst="line">
            <a:avLst/>
          </a:prstGeom>
          <a:noFill/>
          <a:ln w="25400">
            <a:solidFill>
              <a:srgbClr val="6C9CD6"/>
            </a:solidFill>
            <a:round/>
            <a:headEnd/>
            <a:tailEnd/>
          </a:ln>
          <a:effectLst/>
        </p:spPr>
        <p:txBody>
          <a:bodyPr wrap="none" anchor="ctr"/>
          <a:lstStyle/>
          <a:p>
            <a:endParaRPr lang="en-US"/>
          </a:p>
        </p:txBody>
      </p:sp>
    </p:spTree>
    <p:extLst>
      <p:ext uri="{BB962C8B-B14F-4D97-AF65-F5344CB8AC3E}">
        <p14:creationId xmlns:p14="http://schemas.microsoft.com/office/powerpoint/2010/main" val="395319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209800" y="6550025"/>
            <a:ext cx="5791200" cy="30797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B56DF15-2C46-4BBF-BDB9-21543D032694}" type="slidenum">
              <a:rPr lang="en-US" smtClean="0"/>
              <a:t>‹#›</a:t>
            </a:fld>
            <a:endParaRPr lang="en-US"/>
          </a:p>
        </p:txBody>
      </p:sp>
    </p:spTree>
    <p:extLst>
      <p:ext uri="{BB962C8B-B14F-4D97-AF65-F5344CB8AC3E}">
        <p14:creationId xmlns:p14="http://schemas.microsoft.com/office/powerpoint/2010/main" val="38182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209800" y="6550025"/>
            <a:ext cx="5791200" cy="3079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B56DF15-2C46-4BBF-BDB9-21543D032694}" type="slidenum">
              <a:rPr lang="en-US" smtClean="0"/>
              <a:t>‹#›</a:t>
            </a:fld>
            <a:endParaRPr lang="en-US"/>
          </a:p>
        </p:txBody>
      </p:sp>
    </p:spTree>
    <p:extLst>
      <p:ext uri="{BB962C8B-B14F-4D97-AF65-F5344CB8AC3E}">
        <p14:creationId xmlns:p14="http://schemas.microsoft.com/office/powerpoint/2010/main" val="256406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209800" y="6550025"/>
            <a:ext cx="5791200" cy="3079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B56DF15-2C46-4BBF-BDB9-21543D032694}" type="slidenum">
              <a:rPr lang="en-US" smtClean="0"/>
              <a:t>‹#›</a:t>
            </a:fld>
            <a:endParaRPr lang="en-US"/>
          </a:p>
        </p:txBody>
      </p:sp>
    </p:spTree>
    <p:extLst>
      <p:ext uri="{BB962C8B-B14F-4D97-AF65-F5344CB8AC3E}">
        <p14:creationId xmlns:p14="http://schemas.microsoft.com/office/powerpoint/2010/main" val="86111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457200"/>
            <a:ext cx="8077200" cy="7778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34400" y="6550025"/>
            <a:ext cx="609600" cy="307975"/>
          </a:xfrm>
          <a:prstGeom prst="rect">
            <a:avLst/>
          </a:prstGeom>
        </p:spPr>
        <p:txBody>
          <a:bodyPr vert="horz" lIns="91440" tIns="45720" rIns="91440" bIns="45720" rtlCol="0" anchor="ctr"/>
          <a:lstStyle>
            <a:lvl1pPr algn="r">
              <a:defRPr sz="1600">
                <a:solidFill>
                  <a:schemeClr val="tx1"/>
                </a:solidFill>
              </a:defRPr>
            </a:lvl1pPr>
          </a:lstStyle>
          <a:p>
            <a:fld id="{6B56DF15-2C46-4BBF-BDB9-21543D032694}" type="slidenum">
              <a:rPr lang="en-US" smtClean="0"/>
              <a:pPr/>
              <a:t>‹#›</a:t>
            </a:fld>
            <a:endParaRPr lang="en-US" dirty="0"/>
          </a:p>
        </p:txBody>
      </p:sp>
      <p:sp>
        <p:nvSpPr>
          <p:cNvPr id="9" name="Line below header"/>
          <p:cNvSpPr>
            <a:spLocks noChangeShapeType="1"/>
          </p:cNvSpPr>
          <p:nvPr/>
        </p:nvSpPr>
        <p:spPr bwMode="auto">
          <a:xfrm>
            <a:off x="0" y="381000"/>
            <a:ext cx="9161463" cy="0"/>
          </a:xfrm>
          <a:prstGeom prst="line">
            <a:avLst/>
          </a:prstGeom>
          <a:noFill/>
          <a:ln w="9525">
            <a:solidFill>
              <a:schemeClr val="tx1"/>
            </a:solidFill>
            <a:round/>
            <a:headEnd/>
            <a:tailEnd/>
          </a:ln>
          <a:effectLst/>
        </p:spPr>
        <p:txBody>
          <a:bodyPr/>
          <a:lstStyle/>
          <a:p>
            <a:endParaRPr lang="en-US"/>
          </a:p>
        </p:txBody>
      </p:sp>
      <p:sp>
        <p:nvSpPr>
          <p:cNvPr id="19" name="Line above footer"/>
          <p:cNvSpPr>
            <a:spLocks noChangeShapeType="1"/>
          </p:cNvSpPr>
          <p:nvPr/>
        </p:nvSpPr>
        <p:spPr bwMode="auto">
          <a:xfrm>
            <a:off x="0" y="6550025"/>
            <a:ext cx="9161463" cy="0"/>
          </a:xfrm>
          <a:prstGeom prst="line">
            <a:avLst/>
          </a:prstGeom>
          <a:noFill/>
          <a:ln w="9525">
            <a:solidFill>
              <a:schemeClr val="tx1"/>
            </a:solidFill>
            <a:round/>
            <a:headEnd/>
            <a:tailEnd/>
          </a:ln>
          <a:effectLst/>
        </p:spPr>
        <p:txBody>
          <a:bodyPr/>
          <a:lstStyle/>
          <a:p>
            <a:endParaRPr lang="en-US"/>
          </a:p>
        </p:txBody>
      </p:sp>
      <p:sp>
        <p:nvSpPr>
          <p:cNvPr id="12" name="Rectangle 11">
            <a:extLst>
              <a:ext uri="{FF2B5EF4-FFF2-40B4-BE49-F238E27FC236}">
                <a16:creationId xmlns:a16="http://schemas.microsoft.com/office/drawing/2014/main" id="{4BB0E610-A010-40F0-A629-6654EBF3F412}"/>
              </a:ext>
            </a:extLst>
          </p:cNvPr>
          <p:cNvSpPr>
            <a:spLocks noChangeArrowheads="1"/>
          </p:cNvSpPr>
          <p:nvPr userDrawn="1"/>
        </p:nvSpPr>
        <p:spPr bwMode="auto">
          <a:xfrm>
            <a:off x="0" y="0"/>
            <a:ext cx="9212239" cy="380997"/>
          </a:xfrm>
          <a:prstGeom prst="rect">
            <a:avLst/>
          </a:prstGeom>
          <a:gradFill rotWithShape="1">
            <a:gsLst>
              <a:gs pos="9000">
                <a:schemeClr val="bg1"/>
              </a:gs>
              <a:gs pos="54000">
                <a:srgbClr val="005AA9"/>
              </a:gs>
            </a:gsLst>
            <a:lin ang="0" scaled="1"/>
          </a:gradFill>
          <a:ln w="9525">
            <a:noFill/>
            <a:miter lim="800000"/>
            <a:headEnd/>
            <a:tailEnd/>
          </a:ln>
          <a:effectLst/>
        </p:spPr>
        <p:txBody>
          <a:bodyPr wrap="none" anchor="ctr"/>
          <a:lstStyle/>
          <a:p>
            <a:endParaRPr lang="en-US" dirty="0"/>
          </a:p>
        </p:txBody>
      </p:sp>
      <p:sp>
        <p:nvSpPr>
          <p:cNvPr id="13" name="Rectangle 12">
            <a:extLst>
              <a:ext uri="{FF2B5EF4-FFF2-40B4-BE49-F238E27FC236}">
                <a16:creationId xmlns:a16="http://schemas.microsoft.com/office/drawing/2014/main" id="{493AE819-7C44-48AA-880E-9035C77BEC8F}"/>
              </a:ext>
            </a:extLst>
          </p:cNvPr>
          <p:cNvSpPr/>
          <p:nvPr userDrawn="1"/>
        </p:nvSpPr>
        <p:spPr>
          <a:xfrm>
            <a:off x="0" y="6553200"/>
            <a:ext cx="9144000" cy="304692"/>
          </a:xfrm>
          <a:prstGeom prst="rect">
            <a:avLst/>
          </a:prstGeom>
          <a:solidFill>
            <a:srgbClr val="00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Tree>
    <p:extLst>
      <p:ext uri="{BB962C8B-B14F-4D97-AF65-F5344CB8AC3E}">
        <p14:creationId xmlns:p14="http://schemas.microsoft.com/office/powerpoint/2010/main" val="133290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hf hdr="0" dt="0"/>
  <p:txStyles>
    <p:titleStyle>
      <a:lvl1pPr algn="ctr" defTabSz="914400" rtl="0" eaLnBrk="1" latinLnBrk="0" hangingPunct="1">
        <a:spcBef>
          <a:spcPct val="0"/>
        </a:spcBef>
        <a:buNone/>
        <a:defRPr sz="3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body" idx="1"/>
          </p:nvPr>
        </p:nvSpPr>
        <p:spPr bwMode="auto">
          <a:xfrm>
            <a:off x="355600" y="1371600"/>
            <a:ext cx="8521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838" tIns="47625" rIns="96838" bIns="47625"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Rectangle 2"/>
          <p:cNvSpPr>
            <a:spLocks noGrp="1" noChangeArrowheads="1"/>
          </p:cNvSpPr>
          <p:nvPr>
            <p:ph type="title"/>
          </p:nvPr>
        </p:nvSpPr>
        <p:spPr bwMode="auto">
          <a:xfrm>
            <a:off x="990600" y="19050"/>
            <a:ext cx="7162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7625" rIns="91440" bIns="47625" numCol="1" anchor="ctr" anchorCtr="0" compatLnSpc="1">
            <a:prstTxWarp prst="textNoShape">
              <a:avLst/>
            </a:prstTxWarp>
          </a:bodyPr>
          <a:lstStyle/>
          <a:p>
            <a:pPr lvl="0"/>
            <a:r>
              <a:rPr lang="en-US" dirty="0"/>
              <a:t>Title</a:t>
            </a:r>
          </a:p>
        </p:txBody>
      </p:sp>
      <p:pic>
        <p:nvPicPr>
          <p:cNvPr id="1028" name="Picture 4" descr="AFRL Shield transparent background 1IN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9050"/>
            <a:ext cx="9048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ChangeArrowheads="1"/>
          </p:cNvSpPr>
          <p:nvPr/>
        </p:nvSpPr>
        <p:spPr bwMode="auto">
          <a:xfrm>
            <a:off x="914400" y="1219200"/>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ChangeArrowheads="1"/>
          </p:cNvSpPr>
          <p:nvPr/>
        </p:nvSpPr>
        <p:spPr bwMode="auto">
          <a:xfrm>
            <a:off x="762000" y="1219200"/>
            <a:ext cx="7620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1" name="Rectangle 7"/>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a:ea typeface="+mn-ea"/>
              <a:cs typeface="+mn-cs"/>
            </a:endParaRPr>
          </a:p>
        </p:txBody>
      </p:sp>
      <p:pic>
        <p:nvPicPr>
          <p:cNvPr id="1033" name="Picture 9" descr="chrmblue_st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4288" y="-23813"/>
            <a:ext cx="118903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9"/>
          <p:cNvSpPr txBox="1">
            <a:spLocks noChangeArrowheads="1"/>
          </p:cNvSpPr>
          <p:nvPr/>
        </p:nvSpPr>
        <p:spPr bwMode="auto">
          <a:xfrm>
            <a:off x="7315200" y="6550025"/>
            <a:ext cx="1828800" cy="307975"/>
          </a:xfrm>
          <a:prstGeom prst="rect">
            <a:avLst/>
          </a:prstGeom>
          <a:noFill/>
          <a:ln>
            <a:noFill/>
          </a:ln>
        </p:spPr>
        <p:txBody>
          <a:bodyPr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D217BCD1-1B86-48C0-B0BE-71027A5DA1EE}"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825649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hf hdr="0" dt="0"/>
  <p:txStyles>
    <p:titleStyle>
      <a:lvl1pPr algn="ctr" defTabSz="960438" rtl="0" eaLnBrk="0" fontAlgn="base" hangingPunct="0">
        <a:lnSpc>
          <a:spcPct val="80000"/>
        </a:lnSpc>
        <a:spcBef>
          <a:spcPct val="0"/>
        </a:spcBef>
        <a:spcAft>
          <a:spcPct val="0"/>
        </a:spcAft>
        <a:defRPr sz="3200" b="1">
          <a:solidFill>
            <a:schemeClr val="accent5">
              <a:lumMod val="25000"/>
            </a:schemeClr>
          </a:solidFill>
          <a:latin typeface="Calibri" panose="020F0502020204030204" pitchFamily="34" charset="0"/>
          <a:ea typeface="+mj-ea"/>
          <a:cs typeface="+mj-cs"/>
        </a:defRPr>
      </a:lvl1pPr>
      <a:lvl2pPr algn="ctr" defTabSz="960438" rtl="0" eaLnBrk="0" fontAlgn="base" hangingPunct="0">
        <a:lnSpc>
          <a:spcPct val="80000"/>
        </a:lnSpc>
        <a:spcBef>
          <a:spcPct val="0"/>
        </a:spcBef>
        <a:spcAft>
          <a:spcPct val="0"/>
        </a:spcAft>
        <a:defRPr sz="3200" b="1">
          <a:solidFill>
            <a:srgbClr val="0D2B88"/>
          </a:solidFill>
          <a:latin typeface="Arial" charset="0"/>
        </a:defRPr>
      </a:lvl2pPr>
      <a:lvl3pPr algn="ctr" defTabSz="960438" rtl="0" eaLnBrk="0" fontAlgn="base" hangingPunct="0">
        <a:lnSpc>
          <a:spcPct val="80000"/>
        </a:lnSpc>
        <a:spcBef>
          <a:spcPct val="0"/>
        </a:spcBef>
        <a:spcAft>
          <a:spcPct val="0"/>
        </a:spcAft>
        <a:defRPr sz="3200" b="1">
          <a:solidFill>
            <a:srgbClr val="0D2B88"/>
          </a:solidFill>
          <a:latin typeface="Arial" charset="0"/>
        </a:defRPr>
      </a:lvl3pPr>
      <a:lvl4pPr algn="ctr" defTabSz="960438" rtl="0" eaLnBrk="0" fontAlgn="base" hangingPunct="0">
        <a:lnSpc>
          <a:spcPct val="80000"/>
        </a:lnSpc>
        <a:spcBef>
          <a:spcPct val="0"/>
        </a:spcBef>
        <a:spcAft>
          <a:spcPct val="0"/>
        </a:spcAft>
        <a:defRPr sz="3200" b="1">
          <a:solidFill>
            <a:srgbClr val="0D2B88"/>
          </a:solidFill>
          <a:latin typeface="Arial" charset="0"/>
        </a:defRPr>
      </a:lvl4pPr>
      <a:lvl5pPr algn="ctr" defTabSz="960438" rtl="0" eaLnBrk="0" fontAlgn="base" hangingPunct="0">
        <a:lnSpc>
          <a:spcPct val="80000"/>
        </a:lnSpc>
        <a:spcBef>
          <a:spcPct val="0"/>
        </a:spcBef>
        <a:spcAft>
          <a:spcPct val="0"/>
        </a:spcAft>
        <a:defRPr sz="3200" b="1">
          <a:solidFill>
            <a:srgbClr val="0D2B88"/>
          </a:solidFill>
          <a:latin typeface="Arial" charset="0"/>
        </a:defRPr>
      </a:lvl5pPr>
      <a:lvl6pPr marL="457200" algn="ctr" defTabSz="960438" rtl="0" fontAlgn="base">
        <a:lnSpc>
          <a:spcPct val="80000"/>
        </a:lnSpc>
        <a:spcBef>
          <a:spcPct val="0"/>
        </a:spcBef>
        <a:spcAft>
          <a:spcPct val="0"/>
        </a:spcAft>
        <a:defRPr sz="3200" b="1">
          <a:solidFill>
            <a:srgbClr val="0D2B88"/>
          </a:solidFill>
          <a:latin typeface="Arial" charset="0"/>
        </a:defRPr>
      </a:lvl6pPr>
      <a:lvl7pPr marL="914400" algn="ctr" defTabSz="960438" rtl="0" fontAlgn="base">
        <a:lnSpc>
          <a:spcPct val="80000"/>
        </a:lnSpc>
        <a:spcBef>
          <a:spcPct val="0"/>
        </a:spcBef>
        <a:spcAft>
          <a:spcPct val="0"/>
        </a:spcAft>
        <a:defRPr sz="3200" b="1">
          <a:solidFill>
            <a:srgbClr val="0D2B88"/>
          </a:solidFill>
          <a:latin typeface="Arial" charset="0"/>
        </a:defRPr>
      </a:lvl7pPr>
      <a:lvl8pPr marL="1371600" algn="ctr" defTabSz="960438" rtl="0" fontAlgn="base">
        <a:lnSpc>
          <a:spcPct val="80000"/>
        </a:lnSpc>
        <a:spcBef>
          <a:spcPct val="0"/>
        </a:spcBef>
        <a:spcAft>
          <a:spcPct val="0"/>
        </a:spcAft>
        <a:defRPr sz="3200" b="1">
          <a:solidFill>
            <a:srgbClr val="0D2B88"/>
          </a:solidFill>
          <a:latin typeface="Arial" charset="0"/>
        </a:defRPr>
      </a:lvl8pPr>
      <a:lvl9pPr marL="1828800" algn="ctr" defTabSz="960438" rtl="0" fontAlgn="base">
        <a:lnSpc>
          <a:spcPct val="80000"/>
        </a:lnSpc>
        <a:spcBef>
          <a:spcPct val="0"/>
        </a:spcBef>
        <a:spcAft>
          <a:spcPct val="0"/>
        </a:spcAft>
        <a:defRPr sz="3200" b="1">
          <a:solidFill>
            <a:srgbClr val="0D2B88"/>
          </a:solidFill>
          <a:latin typeface="Arial" charset="0"/>
        </a:defRPr>
      </a:lvl9pPr>
    </p:titleStyle>
    <p:bodyStyle>
      <a:lvl1pPr marL="360363" indent="-360363" algn="l" defTabSz="960438" rtl="0" eaLnBrk="0" fontAlgn="base" hangingPunct="0">
        <a:spcBef>
          <a:spcPct val="50000"/>
        </a:spcBef>
        <a:spcAft>
          <a:spcPct val="0"/>
        </a:spcAft>
        <a:buSzPct val="125000"/>
        <a:buChar char="•"/>
        <a:defRPr sz="2400" b="1">
          <a:solidFill>
            <a:schemeClr val="tx1"/>
          </a:solidFill>
          <a:latin typeface="+mn-lt"/>
          <a:ea typeface="+mn-ea"/>
          <a:cs typeface="+mn-cs"/>
        </a:defRPr>
      </a:lvl1pPr>
      <a:lvl2pPr marL="774700" indent="-300038" algn="l" defTabSz="960438" rtl="0" eaLnBrk="0" fontAlgn="base" hangingPunct="0">
        <a:spcBef>
          <a:spcPct val="50000"/>
        </a:spcBef>
        <a:spcAft>
          <a:spcPct val="0"/>
        </a:spcAft>
        <a:buSzPct val="125000"/>
        <a:buChar char="–"/>
        <a:defRPr sz="2200" b="1">
          <a:solidFill>
            <a:schemeClr val="tx1"/>
          </a:solidFill>
          <a:latin typeface="+mn-lt"/>
        </a:defRPr>
      </a:lvl2pPr>
      <a:lvl3pPr marL="1128713" indent="-239713" algn="l" defTabSz="960438" rtl="0" eaLnBrk="0" fontAlgn="base" hangingPunct="0">
        <a:spcBef>
          <a:spcPct val="50000"/>
        </a:spcBef>
        <a:spcAft>
          <a:spcPct val="0"/>
        </a:spcAft>
        <a:buSzPct val="125000"/>
        <a:buChar char="•"/>
        <a:defRPr sz="2000" b="1">
          <a:solidFill>
            <a:schemeClr val="tx1"/>
          </a:solidFill>
          <a:latin typeface="+mn-lt"/>
        </a:defRPr>
      </a:lvl3pPr>
      <a:lvl4pPr marL="1482725" indent="-239713" algn="l" defTabSz="960438" rtl="0" eaLnBrk="0" fontAlgn="base" hangingPunct="0">
        <a:spcBef>
          <a:spcPct val="50000"/>
        </a:spcBef>
        <a:spcAft>
          <a:spcPct val="0"/>
        </a:spcAft>
        <a:buSzPct val="125000"/>
        <a:buChar char="–"/>
        <a:defRPr sz="2000" b="1">
          <a:solidFill>
            <a:schemeClr val="tx1"/>
          </a:solidFill>
          <a:latin typeface="+mn-lt"/>
        </a:defRPr>
      </a:lvl4pPr>
      <a:lvl5pPr marL="1836738" indent="-239713" algn="l" defTabSz="960438" rtl="0" eaLnBrk="0" fontAlgn="base" hangingPunct="0">
        <a:spcBef>
          <a:spcPct val="50000"/>
        </a:spcBef>
        <a:spcAft>
          <a:spcPct val="0"/>
        </a:spcAft>
        <a:buSzPct val="125000"/>
        <a:buChar char="•"/>
        <a:defRPr sz="2000" b="1">
          <a:solidFill>
            <a:schemeClr val="tx1"/>
          </a:solidFill>
          <a:latin typeface="+mn-lt"/>
        </a:defRPr>
      </a:lvl5pPr>
      <a:lvl6pPr marL="2293938" indent="-239713" algn="l" defTabSz="960438" rtl="0" fontAlgn="base">
        <a:spcBef>
          <a:spcPct val="50000"/>
        </a:spcBef>
        <a:spcAft>
          <a:spcPct val="0"/>
        </a:spcAft>
        <a:buSzPct val="125000"/>
        <a:buChar char="•"/>
        <a:defRPr sz="2400" b="1">
          <a:solidFill>
            <a:schemeClr val="tx1"/>
          </a:solidFill>
          <a:latin typeface="+mn-lt"/>
        </a:defRPr>
      </a:lvl6pPr>
      <a:lvl7pPr marL="2751138" indent="-239713" algn="l" defTabSz="960438" rtl="0" fontAlgn="base">
        <a:spcBef>
          <a:spcPct val="50000"/>
        </a:spcBef>
        <a:spcAft>
          <a:spcPct val="0"/>
        </a:spcAft>
        <a:buSzPct val="125000"/>
        <a:buChar char="•"/>
        <a:defRPr sz="2400" b="1">
          <a:solidFill>
            <a:schemeClr val="tx1"/>
          </a:solidFill>
          <a:latin typeface="+mn-lt"/>
        </a:defRPr>
      </a:lvl7pPr>
      <a:lvl8pPr marL="3208338" indent="-239713" algn="l" defTabSz="960438" rtl="0" fontAlgn="base">
        <a:spcBef>
          <a:spcPct val="50000"/>
        </a:spcBef>
        <a:spcAft>
          <a:spcPct val="0"/>
        </a:spcAft>
        <a:buSzPct val="125000"/>
        <a:buChar char="•"/>
        <a:defRPr sz="2400" b="1">
          <a:solidFill>
            <a:schemeClr val="tx1"/>
          </a:solidFill>
          <a:latin typeface="+mn-lt"/>
        </a:defRPr>
      </a:lvl8pPr>
      <a:lvl9pPr marL="3665538" indent="-239713" algn="l" defTabSz="960438" rtl="0" fontAlgn="base">
        <a:spcBef>
          <a:spcPct val="50000"/>
        </a:spcBef>
        <a:spcAft>
          <a:spcPct val="0"/>
        </a:spcAft>
        <a:buSzPct val="125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057400"/>
            <a:ext cx="7772400" cy="1470025"/>
          </a:xfrm>
        </p:spPr>
        <p:txBody>
          <a:bodyPr>
            <a:normAutofit/>
          </a:bodyPr>
          <a:lstStyle/>
          <a:p>
            <a:r>
              <a:rPr lang="en-US" sz="4000" dirty="0"/>
              <a:t>Quantum References</a:t>
            </a:r>
            <a:endParaRPr lang="en-US" sz="3600" dirty="0"/>
          </a:p>
        </p:txBody>
      </p:sp>
      <p:sp>
        <p:nvSpPr>
          <p:cNvPr id="8" name="Text Placeholder 7"/>
          <p:cNvSpPr>
            <a:spLocks noGrp="1"/>
          </p:cNvSpPr>
          <p:nvPr>
            <p:ph type="body" sz="quarter" idx="10"/>
          </p:nvPr>
        </p:nvSpPr>
        <p:spPr/>
        <p:txBody>
          <a:bodyPr/>
          <a:lstStyle/>
          <a:p>
            <a:endParaRPr lang="en-US"/>
          </a:p>
        </p:txBody>
      </p:sp>
      <p:sp>
        <p:nvSpPr>
          <p:cNvPr id="12" name="Subtitle 6">
            <a:extLst>
              <a:ext uri="{FF2B5EF4-FFF2-40B4-BE49-F238E27FC236}">
                <a16:creationId xmlns:a16="http://schemas.microsoft.com/office/drawing/2014/main" id="{55532856-F2D5-4A8A-B8EC-9C04D64C7B8C}"/>
              </a:ext>
            </a:extLst>
          </p:cNvPr>
          <p:cNvSpPr txBox="1">
            <a:spLocks/>
          </p:cNvSpPr>
          <p:nvPr/>
        </p:nvSpPr>
        <p:spPr>
          <a:xfrm>
            <a:off x="2971800" y="3977705"/>
            <a:ext cx="3200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Dominique Unruh</a:t>
            </a:r>
          </a:p>
          <a:p>
            <a:r>
              <a:rPr lang="en-US" sz="2000" dirty="0"/>
              <a:t>U Tartu, RWTH Aachen</a:t>
            </a:r>
          </a:p>
        </p:txBody>
      </p:sp>
    </p:spTree>
    <p:extLst>
      <p:ext uri="{BB962C8B-B14F-4D97-AF65-F5344CB8AC3E}">
        <p14:creationId xmlns:p14="http://schemas.microsoft.com/office/powerpoint/2010/main" val="361856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4082B8-0198-4128-BCF9-A09D8031DE12}"/>
              </a:ext>
            </a:extLst>
          </p:cNvPr>
          <p:cNvSpPr/>
          <p:nvPr/>
        </p:nvSpPr>
        <p:spPr>
          <a:xfrm>
            <a:off x="452284" y="4874340"/>
            <a:ext cx="8077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6" name="Rectangle 5">
            <a:extLst>
              <a:ext uri="{FF2B5EF4-FFF2-40B4-BE49-F238E27FC236}">
                <a16:creationId xmlns:a16="http://schemas.microsoft.com/office/drawing/2014/main" id="{D04892B4-FCE3-464E-A2B1-3B624CB88B0B}"/>
              </a:ext>
            </a:extLst>
          </p:cNvPr>
          <p:cNvSpPr/>
          <p:nvPr/>
        </p:nvSpPr>
        <p:spPr>
          <a:xfrm>
            <a:off x="457200" y="2743200"/>
            <a:ext cx="8077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2" name="Title 1">
            <a:extLst>
              <a:ext uri="{FF2B5EF4-FFF2-40B4-BE49-F238E27FC236}">
                <a16:creationId xmlns:a16="http://schemas.microsoft.com/office/drawing/2014/main" id="{8520A6D6-9853-4F76-931F-99BDE7FFAC8A}"/>
              </a:ext>
            </a:extLst>
          </p:cNvPr>
          <p:cNvSpPr>
            <a:spLocks noGrp="1"/>
          </p:cNvSpPr>
          <p:nvPr>
            <p:ph type="title"/>
          </p:nvPr>
        </p:nvSpPr>
        <p:spPr/>
        <p:txBody>
          <a:bodyPr/>
          <a:lstStyle/>
          <a:p>
            <a:r>
              <a:rPr lang="en-US" dirty="0"/>
              <a:t>Properties of references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D03403-6F95-4EBB-9579-CAAA50846C3D}"/>
                  </a:ext>
                </a:extLst>
              </p:cNvPr>
              <p:cNvSpPr>
                <a:spLocks noGrp="1"/>
              </p:cNvSpPr>
              <p:nvPr>
                <p:ph idx="1"/>
              </p:nvPr>
            </p:nvSpPr>
            <p:spPr/>
            <p:txBody>
              <a:bodyPr>
                <a:normAutofit/>
              </a:bodyPr>
              <a:lstStyle/>
              <a:p>
                <a:r>
                  <a:rPr lang="en-US" dirty="0"/>
                  <a:t>Immediately gives semantics:</a:t>
                </a:r>
                <a:br>
                  <a:rPr lang="en-US" dirty="0"/>
                </a:b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𝑎𝑝𝑝𝑙𝑦</m:t>
                        </m:r>
                        <m:r>
                          <a:rPr lang="en-US" b="0" i="1" smtClean="0">
                            <a:latin typeface="Cambria Math" panose="02040503050406030204" pitchFamily="18" charset="0"/>
                          </a:rPr>
                          <m:t> </m:t>
                        </m:r>
                        <m:r>
                          <a:rPr lang="en-US" b="0" i="1" smtClean="0">
                            <a:latin typeface="Cambria Math" panose="02040503050406030204" pitchFamily="18" charset="0"/>
                          </a:rPr>
                          <m:t>𝑈</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oMath>
                </a14:m>
                <a:endParaRPr lang="en-US" dirty="0"/>
              </a:p>
              <a:p>
                <a:r>
                  <a:rPr lang="en-US" b="1" dirty="0"/>
                  <a:t>Pairing:</a:t>
                </a:r>
                <a:r>
                  <a:rPr lang="en-US" dirty="0"/>
                  <a:t> For “disjoint” registers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a:t>
                </a:r>
                <a:br>
                  <a:rPr lang="en-US" dirty="0"/>
                </a:br>
                <a:r>
                  <a:rPr lang="en-US" dirty="0"/>
                  <a:t>pair</a:t>
                </a:r>
                <a14:m>
                  <m:oMath xmlns:m="http://schemas.openxmlformats.org/officeDocument/2006/math">
                    <m:r>
                      <a:rPr lang="en-US" b="0" i="0" dirty="0" smtClean="0">
                        <a:latin typeface="Cambria Math" panose="02040503050406030204" pitchFamily="18" charset="0"/>
                      </a:rPr>
                      <m:t> </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𝑋</m:t>
                        </m:r>
                        <m:r>
                          <a:rPr lang="en-US" b="0" i="1" dirty="0" smtClean="0">
                            <a:latin typeface="Cambria Math" panose="02040503050406030204" pitchFamily="18" charset="0"/>
                          </a:rPr>
                          <m:t>;</m:t>
                        </m:r>
                        <m:r>
                          <a:rPr lang="en-US" i="1" dirty="0" smtClean="0">
                            <a:latin typeface="Cambria Math" panose="02040503050406030204" pitchFamily="18" charset="0"/>
                          </a:rPr>
                          <m:t>𝑌</m:t>
                        </m:r>
                      </m:e>
                    </m:d>
                  </m:oMath>
                </a14:m>
                <a:r>
                  <a:rPr lang="en-US" dirty="0"/>
                  <a:t> well-defined</a:t>
                </a:r>
              </a:p>
              <a:p>
                <a:r>
                  <a:rPr lang="en-US" b="1" dirty="0"/>
                  <a:t>Chaining:</a:t>
                </a:r>
                <a:r>
                  <a:rPr lang="en-US" dirty="0"/>
                  <a:t> Register </a:t>
                </a:r>
                <a14:m>
                  <m:oMath xmlns:m="http://schemas.openxmlformats.org/officeDocument/2006/math">
                    <m:r>
                      <a:rPr lang="en-US" b="0" i="1" smtClean="0">
                        <a:latin typeface="Cambria Math" panose="02040503050406030204" pitchFamily="18" charset="0"/>
                      </a:rPr>
                      <m:t>𝑋</m:t>
                    </m:r>
                  </m:oMath>
                </a14:m>
                <a:r>
                  <a:rPr lang="en-US" dirty="0"/>
                  <a:t> inside register </a:t>
                </a:r>
                <a14:m>
                  <m:oMath xmlns:m="http://schemas.openxmlformats.org/officeDocument/2006/math">
                    <m:r>
                      <a:rPr lang="en-US" b="0" i="1" smtClean="0">
                        <a:latin typeface="Cambria Math" panose="02040503050406030204" pitchFamily="18" charset="0"/>
                      </a:rPr>
                      <m:t>𝑌</m:t>
                    </m:r>
                  </m:oMath>
                </a14:m>
                <a:r>
                  <a:rPr lang="en-US" dirty="0"/>
                  <a:t>.</a:t>
                </a:r>
                <a:br>
                  <a:rPr lang="en-US" dirty="0"/>
                </a:br>
                <a:r>
                  <a:rPr lang="en-US" dirty="0"/>
                  <a:t>E.g.,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qubit of </a:t>
                </a:r>
                <a14:m>
                  <m:oMath xmlns:m="http://schemas.openxmlformats.org/officeDocument/2006/math">
                    <m:r>
                      <a:rPr lang="en-US" b="0" i="1" smtClean="0">
                        <a:latin typeface="Cambria Math" panose="02040503050406030204" pitchFamily="18" charset="0"/>
                      </a:rPr>
                      <m:t>𝑌</m:t>
                    </m:r>
                  </m:oMath>
                </a14:m>
                <a:r>
                  <a:rPr lang="en-US" dirty="0"/>
                  <a:t>.</a:t>
                </a:r>
              </a:p>
              <a:p>
                <a:r>
                  <a:rPr lang="en-US" b="1" dirty="0"/>
                  <a:t>Basis </a:t>
                </a:r>
                <a:r>
                  <a:rPr lang="en-US" b="1" dirty="0" err="1"/>
                  <a:t>trafo</a:t>
                </a:r>
                <a:r>
                  <a:rPr lang="en-US" b="1" dirty="0"/>
                  <a:t>:</a:t>
                </a:r>
                <a:r>
                  <a:rPr lang="en-US" dirty="0"/>
                  <a:t> Register </a:t>
                </a:r>
                <a14:m>
                  <m:oMath xmlns:m="http://schemas.openxmlformats.org/officeDocument/2006/math">
                    <m:r>
                      <a:rPr lang="en-US" b="0" i="1" smtClean="0">
                        <a:latin typeface="Cambria Math" panose="02040503050406030204" pitchFamily="18" charset="0"/>
                      </a:rPr>
                      <m:t>𝑋</m:t>
                    </m:r>
                  </m:oMath>
                </a14:m>
                <a:r>
                  <a:rPr lang="en-US" dirty="0"/>
                  <a:t>, basis-transformed via unitary </a:t>
                </a:r>
                <a14:m>
                  <m:oMath xmlns:m="http://schemas.openxmlformats.org/officeDocument/2006/math">
                    <m:r>
                      <a:rPr lang="en-US" b="0" i="1" smtClean="0">
                        <a:latin typeface="Cambria Math" panose="02040503050406030204" pitchFamily="18" charset="0"/>
                      </a:rPr>
                      <m:t>𝑈</m:t>
                    </m:r>
                  </m:oMath>
                </a14:m>
                <a:endParaRPr lang="en-US" dirty="0"/>
              </a:p>
            </p:txBody>
          </p:sp>
        </mc:Choice>
        <mc:Fallback xmlns="">
          <p:sp>
            <p:nvSpPr>
              <p:cNvPr id="3" name="Content Placeholder 2">
                <a:extLst>
                  <a:ext uri="{FF2B5EF4-FFF2-40B4-BE49-F238E27FC236}">
                    <a16:creationId xmlns:a16="http://schemas.microsoft.com/office/drawing/2014/main" id="{A3D03403-6F95-4EBB-9579-CAAA50846C3D}"/>
                  </a:ext>
                </a:extLst>
              </p:cNvPr>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DE">
                    <a:noFill/>
                  </a:rPr>
                  <a:t> </a:t>
                </a:r>
              </a:p>
            </p:txBody>
          </p:sp>
        </mc:Fallback>
      </mc:AlternateContent>
      <p:sp>
        <p:nvSpPr>
          <p:cNvPr id="4" name="Footer Placeholder 3">
            <a:extLst>
              <a:ext uri="{FF2B5EF4-FFF2-40B4-BE49-F238E27FC236}">
                <a16:creationId xmlns:a16="http://schemas.microsoft.com/office/drawing/2014/main" id="{863747E6-1A08-48E4-933E-FA6C1C83A343}"/>
              </a:ext>
            </a:extLst>
          </p:cNvPr>
          <p:cNvSpPr>
            <a:spLocks noGrp="1"/>
          </p:cNvSpPr>
          <p:nvPr>
            <p:ph type="ftr" sz="quarter" idx="11"/>
          </p:nvPr>
        </p:nvSpPr>
        <p:spPr/>
        <p:txBody>
          <a:bodyPr/>
          <a:lstStyle/>
          <a:p>
            <a:r>
              <a:rPr lang="en-US"/>
              <a:t>Quantum and Classical Registers</a:t>
            </a:r>
            <a:endParaRPr lang="en-US" dirty="0"/>
          </a:p>
        </p:txBody>
      </p:sp>
      <p:sp>
        <p:nvSpPr>
          <p:cNvPr id="5" name="TextBox 4">
            <a:extLst>
              <a:ext uri="{FF2B5EF4-FFF2-40B4-BE49-F238E27FC236}">
                <a16:creationId xmlns:a16="http://schemas.microsoft.com/office/drawing/2014/main" id="{ECF8A2BC-9332-4638-8DE4-367439EE0108}"/>
              </a:ext>
            </a:extLst>
          </p:cNvPr>
          <p:cNvSpPr txBox="1"/>
          <p:nvPr/>
        </p:nvSpPr>
        <p:spPr>
          <a:xfrm>
            <a:off x="6122007" y="5867400"/>
            <a:ext cx="2793393" cy="584775"/>
          </a:xfrm>
          <a:prstGeom prst="rect">
            <a:avLst/>
          </a:prstGeom>
          <a:noFill/>
        </p:spPr>
        <p:txBody>
          <a:bodyPr wrap="none" rtlCol="0">
            <a:spAutoFit/>
          </a:bodyPr>
          <a:lstStyle/>
          <a:p>
            <a:r>
              <a:rPr lang="en-US" sz="3200" b="1" dirty="0"/>
              <a:t>+ combinations</a:t>
            </a:r>
          </a:p>
        </p:txBody>
      </p:sp>
    </p:spTree>
    <p:extLst>
      <p:ext uri="{BB962C8B-B14F-4D97-AF65-F5344CB8AC3E}">
        <p14:creationId xmlns:p14="http://schemas.microsoft.com/office/powerpoint/2010/main" val="194771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3B3F-5186-43E5-B695-DE1A4D424024}"/>
              </a:ext>
            </a:extLst>
          </p:cNvPr>
          <p:cNvSpPr>
            <a:spLocks noGrp="1"/>
          </p:cNvSpPr>
          <p:nvPr>
            <p:ph type="title"/>
          </p:nvPr>
        </p:nvSpPr>
        <p:spPr/>
        <p:txBody>
          <a:bodyPr/>
          <a:lstStyle/>
          <a:p>
            <a:r>
              <a:rPr lang="en-US" dirty="0"/>
              <a:t>Pairing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B798E3C-AB8B-4EE9-8E53-FFF0FA3D0D8B}"/>
                  </a:ext>
                </a:extLst>
              </p:cNvPr>
              <p:cNvSpPr>
                <a:spLocks noGrp="1"/>
              </p:cNvSpPr>
              <p:nvPr>
                <p:ph idx="1"/>
              </p:nvPr>
            </p:nvSpPr>
            <p:spPr/>
            <p:txBody>
              <a:bodyPr/>
              <a:lstStyle/>
              <a:p>
                <a:r>
                  <a:rPr lang="en-US" b="1" dirty="0"/>
                  <a:t>Def:</a:t>
                </a:r>
                <a:r>
                  <a:rPr lang="en-US" b="0" dirty="0"/>
                  <a:t>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disjoint </a:t>
                </a:r>
                <a:r>
                  <a:rPr lang="en-US" dirty="0" err="1"/>
                  <a:t>iff</a:t>
                </a:r>
                <a:r>
                  <a:rPr lang="en-US" dirty="0"/>
                  <a:t>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endParaRPr lang="en-US" b="0" dirty="0"/>
              </a:p>
              <a:p>
                <a:endParaRPr lang="en-US" b="0" dirty="0"/>
              </a:p>
              <a:p>
                <a:r>
                  <a:rPr lang="en-US" dirty="0"/>
                  <a:t>Then exists unique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oMath>
                </a14:m>
                <a:endParaRPr lang="en-US" b="0" dirty="0"/>
              </a:p>
              <a:p>
                <a:endParaRPr lang="en-US" dirty="0"/>
              </a:p>
              <a:p>
                <a:r>
                  <a:rPr lang="en-US" dirty="0"/>
                  <a:t>We call this the pair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2B798E3C-AB8B-4EE9-8E53-FFF0FA3D0D8B}"/>
                  </a:ext>
                </a:extLst>
              </p:cNvPr>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DE">
                    <a:noFill/>
                  </a:rPr>
                  <a:t> </a:t>
                </a:r>
              </a:p>
            </p:txBody>
          </p:sp>
        </mc:Fallback>
      </mc:AlternateContent>
      <p:sp>
        <p:nvSpPr>
          <p:cNvPr id="4" name="Footer Placeholder 3">
            <a:extLst>
              <a:ext uri="{FF2B5EF4-FFF2-40B4-BE49-F238E27FC236}">
                <a16:creationId xmlns:a16="http://schemas.microsoft.com/office/drawing/2014/main" id="{68C48229-547D-4CCA-84B0-8494D13E8E84}"/>
              </a:ext>
            </a:extLst>
          </p:cNvPr>
          <p:cNvSpPr>
            <a:spLocks noGrp="1"/>
          </p:cNvSpPr>
          <p:nvPr>
            <p:ph type="ftr" sz="quarter" idx="11"/>
          </p:nvPr>
        </p:nvSpPr>
        <p:spPr/>
        <p:txBody>
          <a:bodyPr/>
          <a:lstStyle/>
          <a:p>
            <a:r>
              <a:rPr lang="en-US"/>
              <a:t>Quantum and Classical Registers</a:t>
            </a:r>
            <a:endParaRPr lang="en-US" dirty="0"/>
          </a:p>
        </p:txBody>
      </p:sp>
    </p:spTree>
    <p:extLst>
      <p:ext uri="{BB962C8B-B14F-4D97-AF65-F5344CB8AC3E}">
        <p14:creationId xmlns:p14="http://schemas.microsoft.com/office/powerpoint/2010/main" val="377481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1E31-7F29-4C29-A221-FCF46AFAE68A}"/>
              </a:ext>
            </a:extLst>
          </p:cNvPr>
          <p:cNvSpPr>
            <a:spLocks noGrp="1"/>
          </p:cNvSpPr>
          <p:nvPr>
            <p:ph type="title"/>
          </p:nvPr>
        </p:nvSpPr>
        <p:spPr/>
        <p:txBody>
          <a:bodyPr/>
          <a:lstStyle/>
          <a:p>
            <a:r>
              <a:rPr lang="en-US" dirty="0"/>
              <a:t>Tiny program, revisited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5F5E20-ABFD-46DD-A43C-7FF421FA5C5C}"/>
                  </a:ext>
                </a:extLst>
              </p:cNvPr>
              <p:cNvSpPr>
                <a:spLocks noGrp="1"/>
              </p:cNvSpPr>
              <p:nvPr>
                <p:ph idx="1"/>
              </p:nvPr>
            </p:nvSpPr>
            <p:spPr>
              <a:xfrm>
                <a:off x="4911994" y="1600200"/>
                <a:ext cx="3774806" cy="4525963"/>
              </a:xfrm>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𝑊</m:t>
                    </m:r>
                  </m:oMath>
                </a14:m>
                <a:r>
                  <a:rPr lang="en-US" dirty="0"/>
                  <a:t> be arbitrary disjoint references</a:t>
                </a:r>
              </a:p>
            </p:txBody>
          </p:sp>
        </mc:Choice>
        <mc:Fallback>
          <p:sp>
            <p:nvSpPr>
              <p:cNvPr id="3" name="Content Placeholder 2">
                <a:extLst>
                  <a:ext uri="{FF2B5EF4-FFF2-40B4-BE49-F238E27FC236}">
                    <a16:creationId xmlns:a16="http://schemas.microsoft.com/office/drawing/2014/main" id="{295F5E20-ABFD-46DD-A43C-7FF421FA5C5C}"/>
                  </a:ext>
                </a:extLst>
              </p:cNvPr>
              <p:cNvSpPr>
                <a:spLocks noGrp="1" noRot="1" noChangeAspect="1" noMove="1" noResize="1" noEditPoints="1" noAdjustHandles="1" noChangeArrowheads="1" noChangeShapeType="1" noTextEdit="1"/>
              </p:cNvSpPr>
              <p:nvPr>
                <p:ph idx="1"/>
              </p:nvPr>
            </p:nvSpPr>
            <p:spPr>
              <a:xfrm>
                <a:off x="4911994" y="1600200"/>
                <a:ext cx="3774806" cy="4525963"/>
              </a:xfrm>
              <a:blipFill>
                <a:blip r:embed="rId2"/>
                <a:stretch>
                  <a:fillRect l="-3716" t="-1617"/>
                </a:stretch>
              </a:blipFill>
            </p:spPr>
            <p:txBody>
              <a:bodyPr/>
              <a:lstStyle/>
              <a:p>
                <a:r>
                  <a:rPr lang="en-DE">
                    <a:noFill/>
                  </a:rPr>
                  <a:t> </a:t>
                </a:r>
              </a:p>
            </p:txBody>
          </p:sp>
        </mc:Fallback>
      </mc:AlternateContent>
      <p:sp>
        <p:nvSpPr>
          <p:cNvPr id="4" name="Footer Placeholder 3">
            <a:extLst>
              <a:ext uri="{FF2B5EF4-FFF2-40B4-BE49-F238E27FC236}">
                <a16:creationId xmlns:a16="http://schemas.microsoft.com/office/drawing/2014/main" id="{E4ABA191-6A72-4912-B0B7-3D167FE48513}"/>
              </a:ext>
            </a:extLst>
          </p:cNvPr>
          <p:cNvSpPr>
            <a:spLocks noGrp="1"/>
          </p:cNvSpPr>
          <p:nvPr>
            <p:ph type="ftr" sz="quarter" idx="11"/>
          </p:nvPr>
        </p:nvSpPr>
        <p:spPr/>
        <p:txBody>
          <a:bodyPr/>
          <a:lstStyle/>
          <a:p>
            <a:r>
              <a:rPr lang="en-US"/>
              <a:t>Quantum and Classical Registers</a:t>
            </a:r>
            <a:endParaRPr lang="en-US" dirty="0"/>
          </a:p>
        </p:txBody>
      </p:sp>
      <p:cxnSp>
        <p:nvCxnSpPr>
          <p:cNvPr id="5" name="Straight Connector 4">
            <a:extLst>
              <a:ext uri="{FF2B5EF4-FFF2-40B4-BE49-F238E27FC236}">
                <a16:creationId xmlns:a16="http://schemas.microsoft.com/office/drawing/2014/main" id="{1B116789-1A5B-481D-A354-4D4E05D304F2}"/>
              </a:ext>
            </a:extLst>
          </p:cNvPr>
          <p:cNvCxnSpPr>
            <a:cxnSpLocks/>
          </p:cNvCxnSpPr>
          <p:nvPr/>
        </p:nvCxnSpPr>
        <p:spPr>
          <a:xfrm>
            <a:off x="1524000" y="1944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9E4E06-6C53-49BD-B8E9-0784653EBEE3}"/>
              </a:ext>
            </a:extLst>
          </p:cNvPr>
          <p:cNvCxnSpPr>
            <a:cxnSpLocks/>
          </p:cNvCxnSpPr>
          <p:nvPr/>
        </p:nvCxnSpPr>
        <p:spPr>
          <a:xfrm>
            <a:off x="1524000" y="2325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44D598-8641-4A5B-8BBA-9BD271DA42E7}"/>
              </a:ext>
            </a:extLst>
          </p:cNvPr>
          <p:cNvCxnSpPr>
            <a:cxnSpLocks/>
          </p:cNvCxnSpPr>
          <p:nvPr/>
        </p:nvCxnSpPr>
        <p:spPr>
          <a:xfrm>
            <a:off x="1524000" y="2706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5E7618F-67C7-4A73-9BD1-2F00503F7AD0}"/>
              </a:ext>
            </a:extLst>
          </p:cNvPr>
          <p:cNvCxnSpPr>
            <a:cxnSpLocks/>
          </p:cNvCxnSpPr>
          <p:nvPr/>
        </p:nvCxnSpPr>
        <p:spPr>
          <a:xfrm>
            <a:off x="1524000" y="3087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E290D58-4B36-4CC1-8F1E-B673A574ABC5}"/>
              </a:ext>
            </a:extLst>
          </p:cNvPr>
          <p:cNvSpPr/>
          <p:nvPr/>
        </p:nvSpPr>
        <p:spPr>
          <a:xfrm>
            <a:off x="1981200" y="2143434"/>
            <a:ext cx="381000" cy="363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Unicode MS"/>
                <a:ea typeface="Arial Unicode MS"/>
                <a:cs typeface="Arial Unicode MS"/>
              </a:rPr>
              <a:t>H</a:t>
            </a:r>
          </a:p>
        </p:txBody>
      </p:sp>
      <p:sp>
        <p:nvSpPr>
          <p:cNvPr id="10" name="Oval 9">
            <a:extLst>
              <a:ext uri="{FF2B5EF4-FFF2-40B4-BE49-F238E27FC236}">
                <a16:creationId xmlns:a16="http://schemas.microsoft.com/office/drawing/2014/main" id="{EEFA72EC-3278-43BC-8F5E-1D1DC0F0CCC7}"/>
              </a:ext>
            </a:extLst>
          </p:cNvPr>
          <p:cNvSpPr/>
          <p:nvPr/>
        </p:nvSpPr>
        <p:spPr>
          <a:xfrm>
            <a:off x="2895600" y="1799304"/>
            <a:ext cx="304800" cy="3263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11" name="Oval 10">
            <a:extLst>
              <a:ext uri="{FF2B5EF4-FFF2-40B4-BE49-F238E27FC236}">
                <a16:creationId xmlns:a16="http://schemas.microsoft.com/office/drawing/2014/main" id="{214538FD-063E-444F-859F-2667DCFA2F9D}"/>
              </a:ext>
            </a:extLst>
          </p:cNvPr>
          <p:cNvSpPr/>
          <p:nvPr/>
        </p:nvSpPr>
        <p:spPr>
          <a:xfrm>
            <a:off x="2993922" y="2663468"/>
            <a:ext cx="109728" cy="109728"/>
          </a:xfrm>
          <a:prstGeom prst="ellipse">
            <a:avLst/>
          </a:prstGeom>
          <a:solidFill>
            <a:srgbClr val="2D63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cxnSp>
        <p:nvCxnSpPr>
          <p:cNvPr id="12" name="Straight Connector 11">
            <a:extLst>
              <a:ext uri="{FF2B5EF4-FFF2-40B4-BE49-F238E27FC236}">
                <a16:creationId xmlns:a16="http://schemas.microsoft.com/office/drawing/2014/main" id="{FD49C8EB-9D3E-4427-B34D-9ABF1B46F7E3}"/>
              </a:ext>
            </a:extLst>
          </p:cNvPr>
          <p:cNvCxnSpPr>
            <a:cxnSpLocks/>
            <a:stCxn id="11" idx="0"/>
            <a:endCxn id="10" idx="0"/>
          </p:cNvCxnSpPr>
          <p:nvPr/>
        </p:nvCxnSpPr>
        <p:spPr>
          <a:xfrm flipH="1" flipV="1">
            <a:off x="3048000" y="1799304"/>
            <a:ext cx="786" cy="864164"/>
          </a:xfrm>
          <a:prstGeom prst="line">
            <a:avLst/>
          </a:prstGeom>
          <a:ln w="28575">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97321B-E39C-45D6-9CBA-2A4F3F9C8189}"/>
              </a:ext>
            </a:extLst>
          </p:cNvPr>
          <p:cNvCxnSpPr>
            <a:stCxn id="10" idx="2"/>
            <a:endCxn id="10" idx="6"/>
          </p:cNvCxnSpPr>
          <p:nvPr/>
        </p:nvCxnSpPr>
        <p:spPr>
          <a:xfrm>
            <a:off x="2895600" y="1962481"/>
            <a:ext cx="304800" cy="0"/>
          </a:xfrm>
          <a:prstGeom prst="line">
            <a:avLst/>
          </a:prstGeom>
          <a:ln w="28575">
            <a:solidFill>
              <a:srgbClr val="2D63A2"/>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38F9705-7718-494E-84EE-40E5AC618FF5}"/>
              </a:ext>
            </a:extLst>
          </p:cNvPr>
          <p:cNvSpPr txBox="1"/>
          <p:nvPr/>
        </p:nvSpPr>
        <p:spPr>
          <a:xfrm>
            <a:off x="1241322" y="1752600"/>
            <a:ext cx="325730" cy="400110"/>
          </a:xfrm>
          <a:prstGeom prst="rect">
            <a:avLst/>
          </a:prstGeom>
          <a:noFill/>
        </p:spPr>
        <p:txBody>
          <a:bodyPr wrap="none" rtlCol="0">
            <a:spAutoFit/>
          </a:bodyPr>
          <a:lstStyle/>
          <a:p>
            <a:pPr algn="ctr"/>
            <a:r>
              <a:rPr lang="en-US" sz="2000" b="1" dirty="0"/>
              <a:t>X</a:t>
            </a:r>
          </a:p>
        </p:txBody>
      </p:sp>
      <p:sp>
        <p:nvSpPr>
          <p:cNvPr id="15" name="TextBox 14">
            <a:extLst>
              <a:ext uri="{FF2B5EF4-FFF2-40B4-BE49-F238E27FC236}">
                <a16:creationId xmlns:a16="http://schemas.microsoft.com/office/drawing/2014/main" id="{E0EB5147-5503-4E75-B5B8-2DE8ADA96387}"/>
              </a:ext>
            </a:extLst>
          </p:cNvPr>
          <p:cNvSpPr txBox="1"/>
          <p:nvPr/>
        </p:nvSpPr>
        <p:spPr>
          <a:xfrm>
            <a:off x="1241322" y="2125275"/>
            <a:ext cx="325730" cy="400110"/>
          </a:xfrm>
          <a:prstGeom prst="rect">
            <a:avLst/>
          </a:prstGeom>
          <a:noFill/>
        </p:spPr>
        <p:txBody>
          <a:bodyPr wrap="none" rtlCol="0">
            <a:spAutoFit/>
          </a:bodyPr>
          <a:lstStyle/>
          <a:p>
            <a:pPr algn="ctr"/>
            <a:r>
              <a:rPr lang="en-US" sz="2000" b="1" dirty="0"/>
              <a:t>Y</a:t>
            </a:r>
          </a:p>
        </p:txBody>
      </p:sp>
      <p:sp>
        <p:nvSpPr>
          <p:cNvPr id="16" name="TextBox 15">
            <a:extLst>
              <a:ext uri="{FF2B5EF4-FFF2-40B4-BE49-F238E27FC236}">
                <a16:creationId xmlns:a16="http://schemas.microsoft.com/office/drawing/2014/main" id="{823776EA-E9BC-45C6-ACAD-699D23B49E22}"/>
              </a:ext>
            </a:extLst>
          </p:cNvPr>
          <p:cNvSpPr txBox="1"/>
          <p:nvPr/>
        </p:nvSpPr>
        <p:spPr>
          <a:xfrm>
            <a:off x="1250940" y="2499933"/>
            <a:ext cx="306494" cy="400110"/>
          </a:xfrm>
          <a:prstGeom prst="rect">
            <a:avLst/>
          </a:prstGeom>
          <a:noFill/>
        </p:spPr>
        <p:txBody>
          <a:bodyPr wrap="none" rtlCol="0">
            <a:spAutoFit/>
          </a:bodyPr>
          <a:lstStyle/>
          <a:p>
            <a:pPr algn="ctr"/>
            <a:r>
              <a:rPr lang="en-US" sz="2000" b="1" dirty="0"/>
              <a:t>Z</a:t>
            </a:r>
          </a:p>
        </p:txBody>
      </p:sp>
      <p:sp>
        <p:nvSpPr>
          <p:cNvPr id="17" name="TextBox 16">
            <a:extLst>
              <a:ext uri="{FF2B5EF4-FFF2-40B4-BE49-F238E27FC236}">
                <a16:creationId xmlns:a16="http://schemas.microsoft.com/office/drawing/2014/main" id="{212D9B4B-558C-4FA2-8868-458E90AA118D}"/>
              </a:ext>
            </a:extLst>
          </p:cNvPr>
          <p:cNvSpPr txBox="1"/>
          <p:nvPr/>
        </p:nvSpPr>
        <p:spPr>
          <a:xfrm>
            <a:off x="1173514" y="2884794"/>
            <a:ext cx="417102" cy="400110"/>
          </a:xfrm>
          <a:prstGeom prst="rect">
            <a:avLst/>
          </a:prstGeom>
          <a:noFill/>
        </p:spPr>
        <p:txBody>
          <a:bodyPr wrap="none" rtlCol="0">
            <a:spAutoFit/>
          </a:bodyPr>
          <a:lstStyle/>
          <a:p>
            <a:pPr algn="ctr"/>
            <a:r>
              <a:rPr lang="en-US" sz="2000" b="1" dirty="0"/>
              <a:t>W</a:t>
            </a:r>
          </a:p>
        </p:txBody>
      </p:sp>
      <p:grpSp>
        <p:nvGrpSpPr>
          <p:cNvPr id="18" name="Group 17">
            <a:extLst>
              <a:ext uri="{FF2B5EF4-FFF2-40B4-BE49-F238E27FC236}">
                <a16:creationId xmlns:a16="http://schemas.microsoft.com/office/drawing/2014/main" id="{C877BB4F-A4FC-46EF-BE82-23AA99B7C83A}"/>
              </a:ext>
            </a:extLst>
          </p:cNvPr>
          <p:cNvGrpSpPr/>
          <p:nvPr/>
        </p:nvGrpSpPr>
        <p:grpSpPr>
          <a:xfrm>
            <a:off x="1790201" y="3200400"/>
            <a:ext cx="750077" cy="990600"/>
            <a:chOff x="1790201" y="3200400"/>
            <a:chExt cx="750077" cy="990600"/>
          </a:xfrm>
        </p:grpSpPr>
        <p:cxnSp>
          <p:nvCxnSpPr>
            <p:cNvPr id="19" name="Straight Arrow Connector 18">
              <a:extLst>
                <a:ext uri="{FF2B5EF4-FFF2-40B4-BE49-F238E27FC236}">
                  <a16:creationId xmlns:a16="http://schemas.microsoft.com/office/drawing/2014/main" id="{B7A3DE8B-3C11-4B31-920D-540B2337E87B}"/>
                </a:ext>
              </a:extLst>
            </p:cNvPr>
            <p:cNvCxnSpPr>
              <a:cxnSpLocks/>
            </p:cNvCxnSpPr>
            <p:nvPr/>
          </p:nvCxnSpPr>
          <p:spPr>
            <a:xfrm flipV="1">
              <a:off x="2171700" y="3200400"/>
              <a:ext cx="0" cy="668442"/>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10CC1AA-7F92-40E2-B7A8-CF079455299A}"/>
                    </a:ext>
                  </a:extLst>
                </p:cNvPr>
                <p:cNvSpPr txBox="1"/>
                <p:nvPr/>
              </p:nvSpPr>
              <p:spPr>
                <a:xfrm>
                  <a:off x="1790201" y="3821668"/>
                  <a:ext cx="750077" cy="369332"/>
                </a:xfrm>
                <a:prstGeom prst="rect">
                  <a:avLst/>
                </a:prstGeom>
                <a:solidFill>
                  <a:schemeClr val="bg1">
                    <a:lumMod val="95000"/>
                  </a:schemeClr>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A10CC1AA-7F92-40E2-B7A8-CF079455299A}"/>
                    </a:ext>
                  </a:extLst>
                </p:cNvPr>
                <p:cNvSpPr txBox="1">
                  <a:spLocks noRot="1" noChangeAspect="1" noMove="1" noResize="1" noEditPoints="1" noAdjustHandles="1" noChangeArrowheads="1" noChangeShapeType="1" noTextEdit="1"/>
                </p:cNvSpPr>
                <p:nvPr/>
              </p:nvSpPr>
              <p:spPr>
                <a:xfrm>
                  <a:off x="1790201" y="3821668"/>
                  <a:ext cx="750077" cy="369332"/>
                </a:xfrm>
                <a:prstGeom prst="rect">
                  <a:avLst/>
                </a:prstGeom>
                <a:blipFill>
                  <a:blip r:embed="rId3"/>
                  <a:stretch>
                    <a:fillRect b="-11475"/>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2620C45E-54A0-4525-A75E-013DA39562D6}"/>
              </a:ext>
            </a:extLst>
          </p:cNvPr>
          <p:cNvGrpSpPr/>
          <p:nvPr/>
        </p:nvGrpSpPr>
        <p:grpSpPr>
          <a:xfrm>
            <a:off x="2237331" y="3200400"/>
            <a:ext cx="1621341" cy="1560870"/>
            <a:chOff x="1354571" y="2630130"/>
            <a:chExt cx="1621341" cy="1560870"/>
          </a:xfrm>
        </p:grpSpPr>
        <p:cxnSp>
          <p:nvCxnSpPr>
            <p:cNvPr id="22" name="Straight Arrow Connector 21">
              <a:extLst>
                <a:ext uri="{FF2B5EF4-FFF2-40B4-BE49-F238E27FC236}">
                  <a16:creationId xmlns:a16="http://schemas.microsoft.com/office/drawing/2014/main" id="{F12EBEA5-3885-4CF5-9E65-8A436A6138DD}"/>
                </a:ext>
              </a:extLst>
            </p:cNvPr>
            <p:cNvCxnSpPr>
              <a:cxnSpLocks/>
            </p:cNvCxnSpPr>
            <p:nvPr/>
          </p:nvCxnSpPr>
          <p:spPr>
            <a:xfrm flipV="1">
              <a:off x="2171700" y="2630130"/>
              <a:ext cx="0" cy="1238712"/>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2ADEDBC-1940-412F-AD56-8284BAD96B0A}"/>
                    </a:ext>
                  </a:extLst>
                </p:cNvPr>
                <p:cNvSpPr txBox="1"/>
                <p:nvPr/>
              </p:nvSpPr>
              <p:spPr>
                <a:xfrm>
                  <a:off x="1354571" y="3821668"/>
                  <a:ext cx="1621341" cy="369332"/>
                </a:xfrm>
                <a:prstGeom prst="rect">
                  <a:avLst/>
                </a:prstGeom>
                <a:solidFill>
                  <a:schemeClr val="bg1">
                    <a:lumMod val="95000"/>
                  </a:schemeClr>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e>
                        </m:d>
                        <m:d>
                          <m:dPr>
                            <m:ctrlPr>
                              <a:rPr lang="en-US" b="0" i="1" smtClean="0">
                                <a:latin typeface="Cambria Math" panose="02040503050406030204" pitchFamily="18" charset="0"/>
                              </a:rPr>
                            </m:ctrlPr>
                          </m:dPr>
                          <m:e>
                            <m:r>
                              <a:rPr lang="en-US" b="0" i="1" smtClean="0">
                                <a:latin typeface="Cambria Math" panose="02040503050406030204" pitchFamily="18" charset="0"/>
                              </a:rPr>
                              <m:t>𝐶𝑁𝑂𝑇</m:t>
                            </m:r>
                          </m:e>
                        </m:d>
                      </m:oMath>
                    </m:oMathPara>
                  </a14:m>
                  <a:endParaRPr lang="en-US" b="0" dirty="0"/>
                </a:p>
              </p:txBody>
            </p:sp>
          </mc:Choice>
          <mc:Fallback xmlns="">
            <p:sp>
              <p:nvSpPr>
                <p:cNvPr id="23" name="TextBox 22">
                  <a:extLst>
                    <a:ext uri="{FF2B5EF4-FFF2-40B4-BE49-F238E27FC236}">
                      <a16:creationId xmlns:a16="http://schemas.microsoft.com/office/drawing/2014/main" id="{32ADEDBC-1940-412F-AD56-8284BAD96B0A}"/>
                    </a:ext>
                  </a:extLst>
                </p:cNvPr>
                <p:cNvSpPr txBox="1">
                  <a:spLocks noRot="1" noChangeAspect="1" noMove="1" noResize="1" noEditPoints="1" noAdjustHandles="1" noChangeArrowheads="1" noChangeShapeType="1" noTextEdit="1"/>
                </p:cNvSpPr>
                <p:nvPr/>
              </p:nvSpPr>
              <p:spPr>
                <a:xfrm>
                  <a:off x="1354571" y="3821668"/>
                  <a:ext cx="1621341" cy="369332"/>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111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48F7-9F85-4E11-ADD4-90B7ACB3BA9B}"/>
              </a:ext>
            </a:extLst>
          </p:cNvPr>
          <p:cNvSpPr>
            <a:spLocks noGrp="1"/>
          </p:cNvSpPr>
          <p:nvPr>
            <p:ph type="title"/>
          </p:nvPr>
        </p:nvSpPr>
        <p:spPr/>
        <p:txBody>
          <a:bodyPr/>
          <a:lstStyle/>
          <a:p>
            <a:r>
              <a:rPr lang="en-US" dirty="0"/>
              <a:t>Reference category</a:t>
            </a:r>
          </a:p>
        </p:txBody>
      </p:sp>
      <p:sp>
        <p:nvSpPr>
          <p:cNvPr id="4" name="Footer Placeholder 3">
            <a:extLst>
              <a:ext uri="{FF2B5EF4-FFF2-40B4-BE49-F238E27FC236}">
                <a16:creationId xmlns:a16="http://schemas.microsoft.com/office/drawing/2014/main" id="{9E4866E6-B892-4B59-BE29-1296FBB402D9}"/>
              </a:ext>
            </a:extLst>
          </p:cNvPr>
          <p:cNvSpPr>
            <a:spLocks noGrp="1"/>
          </p:cNvSpPr>
          <p:nvPr>
            <p:ph type="ftr" sz="quarter" idx="11"/>
          </p:nvPr>
        </p:nvSpPr>
        <p:spPr/>
        <p:txBody>
          <a:bodyPr/>
          <a:lstStyle/>
          <a:p>
            <a:r>
              <a:rPr lang="en-US"/>
              <a:t>Quantum and Classical Registers</a:t>
            </a:r>
            <a:endParaRPr lang="en-US" dirty="0"/>
          </a:p>
        </p:txBody>
      </p:sp>
      <p:pic>
        <p:nvPicPr>
          <p:cNvPr id="10" name="Picture 9" descr="A white paper with black text&#10;&#10;Description automatically generated">
            <a:extLst>
              <a:ext uri="{FF2B5EF4-FFF2-40B4-BE49-F238E27FC236}">
                <a16:creationId xmlns:a16="http://schemas.microsoft.com/office/drawing/2014/main" id="{5E2A2852-3EEE-4233-1E6E-E7B2409B2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39" y="1366042"/>
            <a:ext cx="8930562" cy="4958558"/>
          </a:xfrm>
          <a:prstGeom prst="rect">
            <a:avLst/>
          </a:prstGeom>
        </p:spPr>
      </p:pic>
    </p:spTree>
    <p:extLst>
      <p:ext uri="{BB962C8B-B14F-4D97-AF65-F5344CB8AC3E}">
        <p14:creationId xmlns:p14="http://schemas.microsoft.com/office/powerpoint/2010/main" val="3048626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1F6-BDA6-4306-98A6-EEA98CAF4B87}"/>
              </a:ext>
            </a:extLst>
          </p:cNvPr>
          <p:cNvSpPr>
            <a:spLocks noGrp="1"/>
          </p:cNvSpPr>
          <p:nvPr>
            <p:ph type="title"/>
          </p:nvPr>
        </p:nvSpPr>
        <p:spPr/>
        <p:txBody>
          <a:bodyPr/>
          <a:lstStyle/>
          <a:p>
            <a:r>
              <a:rPr lang="en-US" dirty="0"/>
              <a:t>Our contribution</a:t>
            </a:r>
          </a:p>
        </p:txBody>
      </p:sp>
      <p:sp>
        <p:nvSpPr>
          <p:cNvPr id="3" name="Content Placeholder 2">
            <a:extLst>
              <a:ext uri="{FF2B5EF4-FFF2-40B4-BE49-F238E27FC236}">
                <a16:creationId xmlns:a16="http://schemas.microsoft.com/office/drawing/2014/main" id="{3E7BD318-6D91-453A-B64C-C6E268594B72}"/>
              </a:ext>
            </a:extLst>
          </p:cNvPr>
          <p:cNvSpPr>
            <a:spLocks noGrp="1"/>
          </p:cNvSpPr>
          <p:nvPr>
            <p:ph idx="1"/>
          </p:nvPr>
        </p:nvSpPr>
        <p:spPr/>
        <p:txBody>
          <a:bodyPr/>
          <a:lstStyle/>
          <a:p>
            <a:r>
              <a:rPr lang="en-US" dirty="0"/>
              <a:t>Definition of “reference category”</a:t>
            </a:r>
            <a:br>
              <a:rPr lang="en-US" dirty="0"/>
            </a:br>
            <a:endParaRPr lang="en-US" sz="1600" dirty="0"/>
          </a:p>
          <a:p>
            <a:r>
              <a:rPr lang="en-US" dirty="0"/>
              <a:t>Instantiated quantum/classical</a:t>
            </a:r>
          </a:p>
          <a:p>
            <a:endParaRPr lang="en-US" sz="1600" dirty="0"/>
          </a:p>
          <a:p>
            <a:r>
              <a:rPr lang="en-US" dirty="0"/>
              <a:t>Infinite-dimensional case</a:t>
            </a:r>
          </a:p>
          <a:p>
            <a:endParaRPr lang="en-US" sz="1600" dirty="0"/>
          </a:p>
          <a:p>
            <a:r>
              <a:rPr lang="en-US" dirty="0"/>
              <a:t>Isabelle/HOL formalization</a:t>
            </a:r>
          </a:p>
          <a:p>
            <a:endParaRPr lang="en-US" sz="1600" dirty="0"/>
          </a:p>
          <a:p>
            <a:r>
              <a:rPr lang="en-US" dirty="0"/>
              <a:t>Mini Hoare + teleportation example</a:t>
            </a:r>
          </a:p>
        </p:txBody>
      </p:sp>
      <p:sp>
        <p:nvSpPr>
          <p:cNvPr id="4" name="Footer Placeholder 3">
            <a:extLst>
              <a:ext uri="{FF2B5EF4-FFF2-40B4-BE49-F238E27FC236}">
                <a16:creationId xmlns:a16="http://schemas.microsoft.com/office/drawing/2014/main" id="{9561F63B-9FA5-4EBA-B1F2-F11A3C4D817F}"/>
              </a:ext>
            </a:extLst>
          </p:cNvPr>
          <p:cNvSpPr>
            <a:spLocks noGrp="1"/>
          </p:cNvSpPr>
          <p:nvPr>
            <p:ph type="ftr" sz="quarter" idx="11"/>
          </p:nvPr>
        </p:nvSpPr>
        <p:spPr/>
        <p:txBody>
          <a:bodyPr/>
          <a:lstStyle/>
          <a:p>
            <a:r>
              <a:rPr lang="en-US"/>
              <a:t>Quantum and Classical Registers</a:t>
            </a:r>
            <a:endParaRPr lang="en-US" dirty="0"/>
          </a:p>
        </p:txBody>
      </p:sp>
    </p:spTree>
    <p:extLst>
      <p:ext uri="{BB962C8B-B14F-4D97-AF65-F5344CB8AC3E}">
        <p14:creationId xmlns:p14="http://schemas.microsoft.com/office/powerpoint/2010/main" val="368041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D738-791F-421D-95B7-8D246AEEDAF3}"/>
              </a:ext>
            </a:extLst>
          </p:cNvPr>
          <p:cNvSpPr>
            <a:spLocks noGrp="1"/>
          </p:cNvSpPr>
          <p:nvPr>
            <p:ph type="title"/>
          </p:nvPr>
        </p:nvSpPr>
        <p:spPr/>
        <p:txBody>
          <a:bodyPr/>
          <a:lstStyle/>
          <a:p>
            <a:r>
              <a:rPr lang="en-US" dirty="0"/>
              <a:t>Teleporting Isabelle</a:t>
            </a:r>
          </a:p>
        </p:txBody>
      </p:sp>
      <p:sp>
        <p:nvSpPr>
          <p:cNvPr id="4" name="Footer Placeholder 3">
            <a:extLst>
              <a:ext uri="{FF2B5EF4-FFF2-40B4-BE49-F238E27FC236}">
                <a16:creationId xmlns:a16="http://schemas.microsoft.com/office/drawing/2014/main" id="{E7CF7C5D-2B09-4D24-9356-06123D2EA966}"/>
              </a:ext>
            </a:extLst>
          </p:cNvPr>
          <p:cNvSpPr>
            <a:spLocks noGrp="1"/>
          </p:cNvSpPr>
          <p:nvPr>
            <p:ph type="ftr" sz="quarter" idx="11"/>
          </p:nvPr>
        </p:nvSpPr>
        <p:spPr/>
        <p:txBody>
          <a:bodyPr/>
          <a:lstStyle/>
          <a:p>
            <a:r>
              <a:rPr lang="en-US"/>
              <a:t>Quantum and Classical Registers</a:t>
            </a:r>
            <a:endParaRPr lang="en-US" dirty="0"/>
          </a:p>
        </p:txBody>
      </p:sp>
      <p:pic>
        <p:nvPicPr>
          <p:cNvPr id="8" name="Picture 7">
            <a:extLst>
              <a:ext uri="{FF2B5EF4-FFF2-40B4-BE49-F238E27FC236}">
                <a16:creationId xmlns:a16="http://schemas.microsoft.com/office/drawing/2014/main" id="{67655DD2-1265-464E-BB92-5CA382F0F868}"/>
              </a:ext>
            </a:extLst>
          </p:cNvPr>
          <p:cNvPicPr>
            <a:picLocks noChangeAspect="1"/>
          </p:cNvPicPr>
          <p:nvPr/>
        </p:nvPicPr>
        <p:blipFill>
          <a:blip r:embed="rId2"/>
          <a:stretch>
            <a:fillRect/>
          </a:stretch>
        </p:blipFill>
        <p:spPr>
          <a:xfrm>
            <a:off x="228600" y="1371600"/>
            <a:ext cx="7076190" cy="1695238"/>
          </a:xfrm>
          <a:prstGeom prst="rect">
            <a:avLst/>
          </a:prstGeom>
        </p:spPr>
      </p:pic>
      <p:pic>
        <p:nvPicPr>
          <p:cNvPr id="12" name="Picture 11">
            <a:extLst>
              <a:ext uri="{FF2B5EF4-FFF2-40B4-BE49-F238E27FC236}">
                <a16:creationId xmlns:a16="http://schemas.microsoft.com/office/drawing/2014/main" id="{13C00260-2C79-462C-92F8-506838FFDD28}"/>
              </a:ext>
            </a:extLst>
          </p:cNvPr>
          <p:cNvPicPr>
            <a:picLocks noChangeAspect="1"/>
          </p:cNvPicPr>
          <p:nvPr/>
        </p:nvPicPr>
        <p:blipFill>
          <a:blip r:embed="rId3"/>
          <a:stretch>
            <a:fillRect/>
          </a:stretch>
        </p:blipFill>
        <p:spPr>
          <a:xfrm>
            <a:off x="228600" y="5498503"/>
            <a:ext cx="7438095" cy="790476"/>
          </a:xfrm>
          <a:prstGeom prst="rect">
            <a:avLst/>
          </a:prstGeom>
        </p:spPr>
      </p:pic>
      <p:sp>
        <p:nvSpPr>
          <p:cNvPr id="14" name="TextBox 13">
            <a:extLst>
              <a:ext uri="{FF2B5EF4-FFF2-40B4-BE49-F238E27FC236}">
                <a16:creationId xmlns:a16="http://schemas.microsoft.com/office/drawing/2014/main" id="{39A239B7-886D-4D6C-8FD9-E832FD05427D}"/>
              </a:ext>
            </a:extLst>
          </p:cNvPr>
          <p:cNvSpPr txBox="1"/>
          <p:nvPr/>
        </p:nvSpPr>
        <p:spPr>
          <a:xfrm>
            <a:off x="6858000" y="1447800"/>
            <a:ext cx="1587294" cy="954107"/>
          </a:xfrm>
          <a:prstGeom prst="rect">
            <a:avLst/>
          </a:prstGeom>
          <a:noFill/>
        </p:spPr>
        <p:txBody>
          <a:bodyPr wrap="none" rtlCol="0">
            <a:spAutoFit/>
          </a:bodyPr>
          <a:lstStyle/>
          <a:p>
            <a:pPr algn="ctr"/>
            <a:r>
              <a:rPr lang="en-US" sz="2800" b="1" dirty="0"/>
              <a:t>Declaring</a:t>
            </a:r>
            <a:br>
              <a:rPr lang="en-US" sz="2800" b="1" dirty="0"/>
            </a:br>
            <a:r>
              <a:rPr lang="en-US" sz="2800" b="1" dirty="0"/>
              <a:t>variables</a:t>
            </a:r>
          </a:p>
        </p:txBody>
      </p:sp>
      <p:sp>
        <p:nvSpPr>
          <p:cNvPr id="15" name="TextBox 14">
            <a:extLst>
              <a:ext uri="{FF2B5EF4-FFF2-40B4-BE49-F238E27FC236}">
                <a16:creationId xmlns:a16="http://schemas.microsoft.com/office/drawing/2014/main" id="{2589E1DD-3BC5-45CD-BF5B-CE9E97139E52}"/>
              </a:ext>
            </a:extLst>
          </p:cNvPr>
          <p:cNvSpPr txBox="1"/>
          <p:nvPr/>
        </p:nvSpPr>
        <p:spPr>
          <a:xfrm>
            <a:off x="691295" y="3733800"/>
            <a:ext cx="2033505" cy="954107"/>
          </a:xfrm>
          <a:prstGeom prst="rect">
            <a:avLst/>
          </a:prstGeom>
          <a:noFill/>
        </p:spPr>
        <p:txBody>
          <a:bodyPr wrap="none" rtlCol="0">
            <a:spAutoFit/>
          </a:bodyPr>
          <a:lstStyle/>
          <a:p>
            <a:pPr algn="ctr"/>
            <a:r>
              <a:rPr lang="en-US" sz="2800" b="1" dirty="0"/>
              <a:t>Declaring</a:t>
            </a:r>
            <a:br>
              <a:rPr lang="en-US" sz="2800" b="1" dirty="0"/>
            </a:br>
            <a:r>
              <a:rPr lang="en-US" sz="2800" b="1" dirty="0"/>
              <a:t>the program</a:t>
            </a:r>
          </a:p>
        </p:txBody>
      </p:sp>
      <p:sp>
        <p:nvSpPr>
          <p:cNvPr id="16" name="TextBox 15">
            <a:extLst>
              <a:ext uri="{FF2B5EF4-FFF2-40B4-BE49-F238E27FC236}">
                <a16:creationId xmlns:a16="http://schemas.microsoft.com/office/drawing/2014/main" id="{D1BD8ED9-B6E0-4FC7-B57E-8B7854961D90}"/>
              </a:ext>
            </a:extLst>
          </p:cNvPr>
          <p:cNvSpPr txBox="1"/>
          <p:nvPr/>
        </p:nvSpPr>
        <p:spPr>
          <a:xfrm>
            <a:off x="5867400" y="5486400"/>
            <a:ext cx="3116622" cy="523220"/>
          </a:xfrm>
          <a:prstGeom prst="rect">
            <a:avLst/>
          </a:prstGeom>
          <a:noFill/>
        </p:spPr>
        <p:txBody>
          <a:bodyPr wrap="none" rtlCol="0">
            <a:spAutoFit/>
          </a:bodyPr>
          <a:lstStyle/>
          <a:p>
            <a:pPr algn="ctr"/>
            <a:r>
              <a:rPr lang="en-US" sz="2800" b="1" dirty="0"/>
              <a:t>Hoare logic analysis</a:t>
            </a:r>
          </a:p>
        </p:txBody>
      </p:sp>
      <p:pic>
        <p:nvPicPr>
          <p:cNvPr id="22" name="Picture 21">
            <a:extLst>
              <a:ext uri="{FF2B5EF4-FFF2-40B4-BE49-F238E27FC236}">
                <a16:creationId xmlns:a16="http://schemas.microsoft.com/office/drawing/2014/main" id="{BA17C930-2E72-45D6-9697-C6A341C23E11}"/>
              </a:ext>
            </a:extLst>
          </p:cNvPr>
          <p:cNvPicPr>
            <a:picLocks noChangeAspect="1"/>
          </p:cNvPicPr>
          <p:nvPr/>
        </p:nvPicPr>
        <p:blipFill>
          <a:blip r:embed="rId4"/>
          <a:stretch>
            <a:fillRect/>
          </a:stretch>
        </p:blipFill>
        <p:spPr>
          <a:xfrm>
            <a:off x="3412750" y="3250324"/>
            <a:ext cx="5190476" cy="1933333"/>
          </a:xfrm>
          <a:prstGeom prst="rect">
            <a:avLst/>
          </a:prstGeom>
        </p:spPr>
      </p:pic>
    </p:spTree>
    <p:extLst>
      <p:ext uri="{BB962C8B-B14F-4D97-AF65-F5344CB8AC3E}">
        <p14:creationId xmlns:p14="http://schemas.microsoft.com/office/powerpoint/2010/main" val="189522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17DA-19C9-4E36-A233-E7737A3ABC6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1CBAF4E-ECF1-481D-9A9A-1DAE1EEDB785}"/>
              </a:ext>
            </a:extLst>
          </p:cNvPr>
          <p:cNvSpPr>
            <a:spLocks noGrp="1"/>
          </p:cNvSpPr>
          <p:nvPr>
            <p:ph idx="1"/>
          </p:nvPr>
        </p:nvSpPr>
        <p:spPr>
          <a:xfrm>
            <a:off x="1143000" y="1600200"/>
            <a:ext cx="7239000" cy="4525963"/>
          </a:xfrm>
        </p:spPr>
        <p:txBody>
          <a:bodyPr/>
          <a:lstStyle/>
          <a:p>
            <a:endParaRPr lang="en-US" dirty="0"/>
          </a:p>
          <a:p>
            <a:r>
              <a:rPr lang="en-US" dirty="0"/>
              <a:t>Why quantum registers make me sad</a:t>
            </a:r>
          </a:p>
          <a:p>
            <a:endParaRPr lang="en-US" dirty="0"/>
          </a:p>
          <a:p>
            <a:r>
              <a:rPr lang="en-US" dirty="0"/>
              <a:t>How I got happy again</a:t>
            </a:r>
          </a:p>
        </p:txBody>
      </p:sp>
      <p:sp>
        <p:nvSpPr>
          <p:cNvPr id="4" name="Footer Placeholder 3">
            <a:extLst>
              <a:ext uri="{FF2B5EF4-FFF2-40B4-BE49-F238E27FC236}">
                <a16:creationId xmlns:a16="http://schemas.microsoft.com/office/drawing/2014/main" id="{23220874-BDE1-4C54-B9E8-F575CA2EA770}"/>
              </a:ext>
            </a:extLst>
          </p:cNvPr>
          <p:cNvSpPr>
            <a:spLocks noGrp="1"/>
          </p:cNvSpPr>
          <p:nvPr>
            <p:ph type="ftr" sz="quarter" idx="11"/>
          </p:nvPr>
        </p:nvSpPr>
        <p:spPr/>
        <p:txBody>
          <a:bodyPr/>
          <a:lstStyle/>
          <a:p>
            <a:r>
              <a:rPr lang="en-US"/>
              <a:t>Quantum Registers</a:t>
            </a:r>
          </a:p>
        </p:txBody>
      </p:sp>
    </p:spTree>
    <p:extLst>
      <p:ext uri="{BB962C8B-B14F-4D97-AF65-F5344CB8AC3E}">
        <p14:creationId xmlns:p14="http://schemas.microsoft.com/office/powerpoint/2010/main" val="159825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3E88-ABA1-4B25-ABDB-FBC4D082B26B}"/>
              </a:ext>
            </a:extLst>
          </p:cNvPr>
          <p:cNvSpPr>
            <a:spLocks noGrp="1"/>
          </p:cNvSpPr>
          <p:nvPr>
            <p:ph type="title"/>
          </p:nvPr>
        </p:nvSpPr>
        <p:spPr/>
        <p:txBody>
          <a:bodyPr/>
          <a:lstStyle/>
          <a:p>
            <a:r>
              <a:rPr lang="en-US" dirty="0"/>
              <a:t>A tiny quantum program</a:t>
            </a:r>
          </a:p>
        </p:txBody>
      </p:sp>
      <p:sp>
        <p:nvSpPr>
          <p:cNvPr id="4" name="Footer Placeholder 3">
            <a:extLst>
              <a:ext uri="{FF2B5EF4-FFF2-40B4-BE49-F238E27FC236}">
                <a16:creationId xmlns:a16="http://schemas.microsoft.com/office/drawing/2014/main" id="{87B9BD3C-FF53-4AFA-91E8-9C57CBA9A86A}"/>
              </a:ext>
            </a:extLst>
          </p:cNvPr>
          <p:cNvSpPr>
            <a:spLocks noGrp="1"/>
          </p:cNvSpPr>
          <p:nvPr>
            <p:ph type="ftr" sz="quarter" idx="11"/>
          </p:nvPr>
        </p:nvSpPr>
        <p:spPr/>
        <p:txBody>
          <a:bodyPr/>
          <a:lstStyle/>
          <a:p>
            <a:r>
              <a:rPr lang="en-US"/>
              <a:t>Quantum and Classical Registers</a:t>
            </a:r>
            <a:endParaRPr lang="en-US" dirty="0"/>
          </a:p>
        </p:txBody>
      </p:sp>
      <p:cxnSp>
        <p:nvCxnSpPr>
          <p:cNvPr id="6" name="Straight Connector 5">
            <a:extLst>
              <a:ext uri="{FF2B5EF4-FFF2-40B4-BE49-F238E27FC236}">
                <a16:creationId xmlns:a16="http://schemas.microsoft.com/office/drawing/2014/main" id="{7A552818-67B6-484B-B495-C7067AA77058}"/>
              </a:ext>
            </a:extLst>
          </p:cNvPr>
          <p:cNvCxnSpPr>
            <a:cxnSpLocks/>
          </p:cNvCxnSpPr>
          <p:nvPr/>
        </p:nvCxnSpPr>
        <p:spPr>
          <a:xfrm>
            <a:off x="1524000" y="1944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1B00EF-848B-40AD-81E7-3E16000E87F6}"/>
              </a:ext>
            </a:extLst>
          </p:cNvPr>
          <p:cNvCxnSpPr>
            <a:cxnSpLocks/>
          </p:cNvCxnSpPr>
          <p:nvPr/>
        </p:nvCxnSpPr>
        <p:spPr>
          <a:xfrm>
            <a:off x="1524000" y="2325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E34E42-1E0F-4FEE-9C5D-A61DC94BF391}"/>
              </a:ext>
            </a:extLst>
          </p:cNvPr>
          <p:cNvCxnSpPr>
            <a:cxnSpLocks/>
          </p:cNvCxnSpPr>
          <p:nvPr/>
        </p:nvCxnSpPr>
        <p:spPr>
          <a:xfrm>
            <a:off x="1524000" y="2706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35D40F-5CBF-4DD3-A220-61BDD21365D9}"/>
              </a:ext>
            </a:extLst>
          </p:cNvPr>
          <p:cNvCxnSpPr>
            <a:cxnSpLocks/>
          </p:cNvCxnSpPr>
          <p:nvPr/>
        </p:nvCxnSpPr>
        <p:spPr>
          <a:xfrm>
            <a:off x="1524000" y="3087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C89B970-9739-4B60-99AA-F1E47D074680}"/>
              </a:ext>
            </a:extLst>
          </p:cNvPr>
          <p:cNvSpPr/>
          <p:nvPr/>
        </p:nvSpPr>
        <p:spPr>
          <a:xfrm>
            <a:off x="1981200" y="2143434"/>
            <a:ext cx="381000" cy="363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Unicode MS"/>
                <a:ea typeface="Arial Unicode MS"/>
                <a:cs typeface="Arial Unicode MS"/>
              </a:rPr>
              <a:t>H</a:t>
            </a:r>
          </a:p>
        </p:txBody>
      </p:sp>
      <p:sp>
        <p:nvSpPr>
          <p:cNvPr id="11" name="Oval 10">
            <a:extLst>
              <a:ext uri="{FF2B5EF4-FFF2-40B4-BE49-F238E27FC236}">
                <a16:creationId xmlns:a16="http://schemas.microsoft.com/office/drawing/2014/main" id="{AA9C579F-30B4-4390-8E0B-49A62641D19B}"/>
              </a:ext>
            </a:extLst>
          </p:cNvPr>
          <p:cNvSpPr/>
          <p:nvPr/>
        </p:nvSpPr>
        <p:spPr>
          <a:xfrm>
            <a:off x="2895600" y="1799304"/>
            <a:ext cx="304800" cy="3263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12" name="Oval 11">
            <a:extLst>
              <a:ext uri="{FF2B5EF4-FFF2-40B4-BE49-F238E27FC236}">
                <a16:creationId xmlns:a16="http://schemas.microsoft.com/office/drawing/2014/main" id="{41EEBAB3-90D2-4668-B8F9-662FCA8312FC}"/>
              </a:ext>
            </a:extLst>
          </p:cNvPr>
          <p:cNvSpPr/>
          <p:nvPr/>
        </p:nvSpPr>
        <p:spPr>
          <a:xfrm>
            <a:off x="2993922" y="2663468"/>
            <a:ext cx="109728" cy="109728"/>
          </a:xfrm>
          <a:prstGeom prst="ellipse">
            <a:avLst/>
          </a:prstGeom>
          <a:solidFill>
            <a:srgbClr val="2D63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cxnSp>
        <p:nvCxnSpPr>
          <p:cNvPr id="14" name="Straight Connector 13">
            <a:extLst>
              <a:ext uri="{FF2B5EF4-FFF2-40B4-BE49-F238E27FC236}">
                <a16:creationId xmlns:a16="http://schemas.microsoft.com/office/drawing/2014/main" id="{D3D76B00-EBC9-49EA-BE34-5DCB399D6EFB}"/>
              </a:ext>
            </a:extLst>
          </p:cNvPr>
          <p:cNvCxnSpPr>
            <a:cxnSpLocks/>
            <a:stCxn id="12" idx="0"/>
            <a:endCxn id="11" idx="0"/>
          </p:cNvCxnSpPr>
          <p:nvPr/>
        </p:nvCxnSpPr>
        <p:spPr>
          <a:xfrm flipH="1" flipV="1">
            <a:off x="3048000" y="1799304"/>
            <a:ext cx="786" cy="864164"/>
          </a:xfrm>
          <a:prstGeom prst="line">
            <a:avLst/>
          </a:prstGeom>
          <a:ln w="28575">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060D5B-ACFE-4AFF-8939-E72133EA87A2}"/>
              </a:ext>
            </a:extLst>
          </p:cNvPr>
          <p:cNvCxnSpPr>
            <a:stCxn id="11" idx="2"/>
            <a:endCxn id="11" idx="6"/>
          </p:cNvCxnSpPr>
          <p:nvPr/>
        </p:nvCxnSpPr>
        <p:spPr>
          <a:xfrm>
            <a:off x="2895600" y="1962481"/>
            <a:ext cx="304800" cy="0"/>
          </a:xfrm>
          <a:prstGeom prst="line">
            <a:avLst/>
          </a:prstGeom>
          <a:ln w="28575">
            <a:solidFill>
              <a:srgbClr val="2D63A2"/>
            </a:solidFill>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8C9911-662F-4E8F-BAD6-C74E14A081B3}"/>
              </a:ext>
            </a:extLst>
          </p:cNvPr>
          <p:cNvSpPr txBox="1"/>
          <p:nvPr/>
        </p:nvSpPr>
        <p:spPr>
          <a:xfrm>
            <a:off x="1241322" y="1752600"/>
            <a:ext cx="325730" cy="400110"/>
          </a:xfrm>
          <a:prstGeom prst="rect">
            <a:avLst/>
          </a:prstGeom>
          <a:noFill/>
        </p:spPr>
        <p:txBody>
          <a:bodyPr wrap="none" rtlCol="0">
            <a:spAutoFit/>
          </a:bodyPr>
          <a:lstStyle/>
          <a:p>
            <a:pPr algn="ctr"/>
            <a:r>
              <a:rPr lang="en-US" sz="2000" b="1" dirty="0"/>
              <a:t>X</a:t>
            </a:r>
          </a:p>
        </p:txBody>
      </p:sp>
      <p:sp>
        <p:nvSpPr>
          <p:cNvPr id="24" name="TextBox 23">
            <a:extLst>
              <a:ext uri="{FF2B5EF4-FFF2-40B4-BE49-F238E27FC236}">
                <a16:creationId xmlns:a16="http://schemas.microsoft.com/office/drawing/2014/main" id="{5DE33620-F2AB-4E04-805D-9CE49D1DBF23}"/>
              </a:ext>
            </a:extLst>
          </p:cNvPr>
          <p:cNvSpPr txBox="1"/>
          <p:nvPr/>
        </p:nvSpPr>
        <p:spPr>
          <a:xfrm>
            <a:off x="1241322" y="2125275"/>
            <a:ext cx="325730" cy="400110"/>
          </a:xfrm>
          <a:prstGeom prst="rect">
            <a:avLst/>
          </a:prstGeom>
          <a:noFill/>
        </p:spPr>
        <p:txBody>
          <a:bodyPr wrap="none" rtlCol="0">
            <a:spAutoFit/>
          </a:bodyPr>
          <a:lstStyle/>
          <a:p>
            <a:pPr algn="ctr"/>
            <a:r>
              <a:rPr lang="en-US" sz="2000" b="1" dirty="0"/>
              <a:t>Y</a:t>
            </a:r>
          </a:p>
        </p:txBody>
      </p:sp>
      <p:sp>
        <p:nvSpPr>
          <p:cNvPr id="25" name="TextBox 24">
            <a:extLst>
              <a:ext uri="{FF2B5EF4-FFF2-40B4-BE49-F238E27FC236}">
                <a16:creationId xmlns:a16="http://schemas.microsoft.com/office/drawing/2014/main" id="{6440387A-D2A2-4DD5-A91E-013DFC245C37}"/>
              </a:ext>
            </a:extLst>
          </p:cNvPr>
          <p:cNvSpPr txBox="1"/>
          <p:nvPr/>
        </p:nvSpPr>
        <p:spPr>
          <a:xfrm>
            <a:off x="1250940" y="2499933"/>
            <a:ext cx="306494" cy="400110"/>
          </a:xfrm>
          <a:prstGeom prst="rect">
            <a:avLst/>
          </a:prstGeom>
          <a:noFill/>
        </p:spPr>
        <p:txBody>
          <a:bodyPr wrap="none" rtlCol="0">
            <a:spAutoFit/>
          </a:bodyPr>
          <a:lstStyle/>
          <a:p>
            <a:pPr algn="ctr"/>
            <a:r>
              <a:rPr lang="en-US" sz="2000" b="1" dirty="0"/>
              <a:t>Z</a:t>
            </a:r>
          </a:p>
        </p:txBody>
      </p:sp>
      <p:sp>
        <p:nvSpPr>
          <p:cNvPr id="26" name="TextBox 25">
            <a:extLst>
              <a:ext uri="{FF2B5EF4-FFF2-40B4-BE49-F238E27FC236}">
                <a16:creationId xmlns:a16="http://schemas.microsoft.com/office/drawing/2014/main" id="{BDB1F59B-A50E-4268-95B0-F9CBB3E056CF}"/>
              </a:ext>
            </a:extLst>
          </p:cNvPr>
          <p:cNvSpPr txBox="1"/>
          <p:nvPr/>
        </p:nvSpPr>
        <p:spPr>
          <a:xfrm>
            <a:off x="1173514" y="2884794"/>
            <a:ext cx="417102" cy="400110"/>
          </a:xfrm>
          <a:prstGeom prst="rect">
            <a:avLst/>
          </a:prstGeom>
          <a:noFill/>
        </p:spPr>
        <p:txBody>
          <a:bodyPr wrap="none" rtlCol="0">
            <a:spAutoFit/>
          </a:bodyPr>
          <a:lstStyle/>
          <a:p>
            <a:pPr algn="ctr"/>
            <a:r>
              <a:rPr lang="en-US" sz="2000" b="1" dirty="0"/>
              <a:t>W</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588379A-DBB1-4099-93EC-46A0A11662C8}"/>
                  </a:ext>
                </a:extLst>
              </p:cNvPr>
              <p:cNvSpPr txBox="1"/>
              <p:nvPr/>
            </p:nvSpPr>
            <p:spPr>
              <a:xfrm>
                <a:off x="5105400" y="1828800"/>
                <a:ext cx="2973956" cy="707886"/>
              </a:xfrm>
              <a:prstGeom prst="rect">
                <a:avLst/>
              </a:prstGeom>
              <a:noFill/>
            </p:spPr>
            <p:txBody>
              <a:bodyPr wrap="none" rtlCol="0">
                <a:spAutoFit/>
              </a:bodyPr>
              <a:lstStyle/>
              <a:p>
                <a:r>
                  <a:rPr lang="en-US" sz="2000" b="1" dirty="0">
                    <a:latin typeface="Courier New" panose="02070309020205020404" pitchFamily="49" charset="0"/>
                    <a:cs typeface="Courier New" panose="02070309020205020404" pitchFamily="49" charset="0"/>
                  </a:rPr>
                  <a:t>apply </a:t>
                </a:r>
                <a14:m>
                  <m:oMath xmlns:m="http://schemas.openxmlformats.org/officeDocument/2006/math">
                    <m:r>
                      <a:rPr lang="en-US" sz="2000" i="1">
                        <a:latin typeface="Cambria Math" panose="02040503050406030204" pitchFamily="18" charset="0"/>
                        <a:cs typeface="Courier New" panose="02070309020205020404" pitchFamily="49" charset="0"/>
                      </a:rPr>
                      <m:t>𝐻</m:t>
                    </m:r>
                  </m:oMath>
                </a14:m>
                <a:r>
                  <a:rPr lang="en-US" sz="2000" dirty="0"/>
                  <a:t> </a:t>
                </a:r>
                <a:r>
                  <a:rPr lang="en-US" sz="2000" b="1" dirty="0">
                    <a:latin typeface="Courier New" panose="02070309020205020404" pitchFamily="49" charset="0"/>
                    <a:cs typeface="Courier New" panose="02070309020205020404" pitchFamily="49" charset="0"/>
                  </a:rPr>
                  <a:t>on </a:t>
                </a:r>
                <a14:m>
                  <m:oMath xmlns:m="http://schemas.openxmlformats.org/officeDocument/2006/math">
                    <m:r>
                      <a:rPr lang="en-US" sz="2000" b="0" i="1" smtClean="0">
                        <a:latin typeface="Cambria Math" panose="02040503050406030204" pitchFamily="18" charset="0"/>
                        <a:cs typeface="Courier New" panose="02070309020205020404" pitchFamily="49" charset="0"/>
                      </a:rPr>
                      <m:t>𝑌</m:t>
                    </m:r>
                  </m:oMath>
                </a14:m>
                <a:r>
                  <a:rPr lang="en-US" sz="2000" dirty="0">
                    <a:latin typeface="Courier New" panose="02070309020205020404" pitchFamily="49" charset="0"/>
                    <a:cs typeface="Courier New" panose="02070309020205020404" pitchFamily="49" charset="0"/>
                  </a:rPr>
                  <a:t>;</a:t>
                </a:r>
                <a:br>
                  <a:rPr lang="en-US" sz="2000" dirty="0"/>
                </a:br>
                <a:r>
                  <a:rPr lang="en-US" sz="2000" b="1" dirty="0">
                    <a:latin typeface="Courier New" panose="02070309020205020404" pitchFamily="49" charset="0"/>
                    <a:cs typeface="Courier New" panose="02070309020205020404" pitchFamily="49" charset="0"/>
                  </a:rPr>
                  <a:t>apply </a:t>
                </a:r>
                <a14:m>
                  <m:oMath xmlns:m="http://schemas.openxmlformats.org/officeDocument/2006/math">
                    <m:r>
                      <a:rPr lang="en-US" sz="2000" b="0" i="1" smtClean="0">
                        <a:latin typeface="Cambria Math" panose="02040503050406030204" pitchFamily="18" charset="0"/>
                        <a:cs typeface="Courier New" panose="02070309020205020404" pitchFamily="49" charset="0"/>
                      </a:rPr>
                      <m:t>𝐶𝑁𝑂𝑇</m:t>
                    </m:r>
                  </m:oMath>
                </a14:m>
                <a:r>
                  <a:rPr lang="en-US" sz="2000" b="1" dirty="0">
                    <a:latin typeface="Courier New" panose="02070309020205020404" pitchFamily="49" charset="0"/>
                    <a:cs typeface="Courier New" panose="02070309020205020404" pitchFamily="49" charset="0"/>
                  </a:rPr>
                  <a:t> on </a:t>
                </a:r>
                <a14:m>
                  <m:oMath xmlns:m="http://schemas.openxmlformats.org/officeDocument/2006/math">
                    <m:r>
                      <a:rPr lang="en-US" sz="2000" b="0" i="1" smtClean="0">
                        <a:latin typeface="Cambria Math" panose="02040503050406030204" pitchFamily="18" charset="0"/>
                        <a:cs typeface="Courier New" panose="02070309020205020404" pitchFamily="49" charset="0"/>
                      </a:rPr>
                      <m:t>𝑍</m:t>
                    </m:r>
                    <m:r>
                      <a:rPr lang="en-US" sz="2000" b="0" i="1" smtClean="0">
                        <a:latin typeface="Cambria Math" panose="02040503050406030204" pitchFamily="18" charset="0"/>
                        <a:cs typeface="Courier New" panose="02070309020205020404" pitchFamily="49" charset="0"/>
                      </a:rPr>
                      <m:t>,</m:t>
                    </m:r>
                    <m:r>
                      <a:rPr lang="en-US" sz="2000" b="0" i="1" smtClean="0">
                        <a:latin typeface="Cambria Math" panose="02040503050406030204" pitchFamily="18" charset="0"/>
                        <a:cs typeface="Courier New" panose="02070309020205020404" pitchFamily="49" charset="0"/>
                      </a:rPr>
                      <m:t>𝑋</m:t>
                    </m:r>
                  </m:oMath>
                </a14:m>
                <a:r>
                  <a:rPr lang="en-US" sz="2000" dirty="0">
                    <a:latin typeface="Courier New" panose="02070309020205020404" pitchFamily="49" charset="0"/>
                    <a:cs typeface="Courier New" panose="02070309020205020404" pitchFamily="49" charset="0"/>
                  </a:rPr>
                  <a:t>;</a:t>
                </a:r>
                <a:endParaRPr lang="en-US" sz="2000" dirty="0"/>
              </a:p>
            </p:txBody>
          </p:sp>
        </mc:Choice>
        <mc:Fallback xmlns="">
          <p:sp>
            <p:nvSpPr>
              <p:cNvPr id="27" name="TextBox 26">
                <a:extLst>
                  <a:ext uri="{FF2B5EF4-FFF2-40B4-BE49-F238E27FC236}">
                    <a16:creationId xmlns:a16="http://schemas.microsoft.com/office/drawing/2014/main" id="{B588379A-DBB1-4099-93EC-46A0A11662C8}"/>
                  </a:ext>
                </a:extLst>
              </p:cNvPr>
              <p:cNvSpPr txBox="1">
                <a:spLocks noRot="1" noChangeAspect="1" noMove="1" noResize="1" noEditPoints="1" noAdjustHandles="1" noChangeArrowheads="1" noChangeShapeType="1" noTextEdit="1"/>
              </p:cNvSpPr>
              <p:nvPr/>
            </p:nvSpPr>
            <p:spPr>
              <a:xfrm>
                <a:off x="5105400" y="1828800"/>
                <a:ext cx="2973956" cy="707886"/>
              </a:xfrm>
              <a:prstGeom prst="rect">
                <a:avLst/>
              </a:prstGeom>
              <a:blipFill>
                <a:blip r:embed="rId2"/>
                <a:stretch>
                  <a:fillRect l="-2259" t="-3448" r="-1232"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CC5D6D4-90E9-4748-9F20-AAE0CB63857D}"/>
                  </a:ext>
                </a:extLst>
              </p:cNvPr>
              <p:cNvSpPr txBox="1"/>
              <p:nvPr/>
            </p:nvSpPr>
            <p:spPr>
              <a:xfrm>
                <a:off x="9438666" y="2507226"/>
                <a:ext cx="1907458"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𝐻</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den>
                      </m:f>
                      <m:d>
                        <m:dPr>
                          <m:ctrlPr>
                            <a:rPr lang="en-US" sz="1200" b="0" i="1" smtClean="0">
                              <a:latin typeface="Cambria Math" panose="02040503050406030204" pitchFamily="18" charset="0"/>
                            </a:rPr>
                          </m:ctrlPr>
                        </m:dPr>
                        <m:e>
                          <m:m>
                            <m:mPr>
                              <m:mcs>
                                <m:mc>
                                  <m:mcPr>
                                    <m:count m:val="2"/>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1</m:t>
                                </m:r>
                              </m:e>
                              <m:e>
                                <m:r>
                                  <a:rPr lang="en-US" sz="1200" b="0" i="1" smtClean="0">
                                    <a:latin typeface="Cambria Math" panose="02040503050406030204" pitchFamily="18" charset="0"/>
                                  </a:rPr>
                                  <m:t>1</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−1</m:t>
                                </m:r>
                              </m:e>
                            </m:mr>
                          </m:m>
                        </m:e>
                      </m:d>
                    </m:oMath>
                  </m:oMathPara>
                </a14:m>
                <a:endParaRPr lang="en-US" dirty="0"/>
              </a:p>
            </p:txBody>
          </p:sp>
        </mc:Choice>
        <mc:Fallback xmlns="">
          <p:sp>
            <p:nvSpPr>
              <p:cNvPr id="34" name="TextBox 33">
                <a:extLst>
                  <a:ext uri="{FF2B5EF4-FFF2-40B4-BE49-F238E27FC236}">
                    <a16:creationId xmlns:a16="http://schemas.microsoft.com/office/drawing/2014/main" id="{FCC5D6D4-90E9-4748-9F20-AAE0CB63857D}"/>
                  </a:ext>
                </a:extLst>
              </p:cNvPr>
              <p:cNvSpPr txBox="1">
                <a:spLocks noRot="1" noChangeAspect="1" noMove="1" noResize="1" noEditPoints="1" noAdjustHandles="1" noChangeArrowheads="1" noChangeShapeType="1" noTextEdit="1"/>
              </p:cNvSpPr>
              <p:nvPr/>
            </p:nvSpPr>
            <p:spPr>
              <a:xfrm>
                <a:off x="9438666" y="2507226"/>
                <a:ext cx="1907458" cy="463781"/>
              </a:xfrm>
              <a:prstGeom prst="rect">
                <a:avLst/>
              </a:prstGeom>
              <a:blipFill>
                <a:blip r:embed="rId3"/>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C6FAA49-F88D-423C-BDDB-FBB0028ABF8B}"/>
                  </a:ext>
                </a:extLst>
              </p:cNvPr>
              <p:cNvSpPr txBox="1"/>
              <p:nvPr/>
            </p:nvSpPr>
            <p:spPr>
              <a:xfrm>
                <a:off x="9144000" y="3143552"/>
                <a:ext cx="2745356" cy="782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𝐶𝑁𝑂𝑇</m:t>
                      </m:r>
                      <m:r>
                        <a:rPr lang="en-US" sz="1200" b="0" i="1" smtClean="0">
                          <a:latin typeface="Cambria Math" panose="02040503050406030204" pitchFamily="18" charset="0"/>
                        </a:rPr>
                        <m:t> =</m:t>
                      </m:r>
                      <m:d>
                        <m:dPr>
                          <m:ctrlPr>
                            <a:rPr lang="en-US" sz="1200" b="0" i="1" smtClean="0">
                              <a:latin typeface="Cambria Math" panose="02040503050406030204" pitchFamily="18" charset="0"/>
                            </a:rPr>
                          </m:ctrlPr>
                        </m:dPr>
                        <m:e>
                          <m:m>
                            <m:mPr>
                              <m:mcs>
                                <m:mc>
                                  <m:mcPr>
                                    <m:count m:val="4"/>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1</m:t>
                                </m:r>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
                        </m:e>
                      </m:d>
                    </m:oMath>
                  </m:oMathPara>
                </a14:m>
                <a:endParaRPr lang="en-US" dirty="0"/>
              </a:p>
            </p:txBody>
          </p:sp>
        </mc:Choice>
        <mc:Fallback xmlns="">
          <p:sp>
            <p:nvSpPr>
              <p:cNvPr id="35" name="TextBox 34">
                <a:extLst>
                  <a:ext uri="{FF2B5EF4-FFF2-40B4-BE49-F238E27FC236}">
                    <a16:creationId xmlns:a16="http://schemas.microsoft.com/office/drawing/2014/main" id="{AC6FAA49-F88D-423C-BDDB-FBB0028ABF8B}"/>
                  </a:ext>
                </a:extLst>
              </p:cNvPr>
              <p:cNvSpPr txBox="1">
                <a:spLocks noRot="1" noChangeAspect="1" noMove="1" noResize="1" noEditPoints="1" noAdjustHandles="1" noChangeArrowheads="1" noChangeShapeType="1" noTextEdit="1"/>
              </p:cNvSpPr>
              <p:nvPr/>
            </p:nvSpPr>
            <p:spPr>
              <a:xfrm>
                <a:off x="9144000" y="3143552"/>
                <a:ext cx="2745356" cy="782137"/>
              </a:xfrm>
              <a:prstGeom prst="rect">
                <a:avLst/>
              </a:prstGeom>
              <a:blipFill>
                <a:blip r:embed="rId4"/>
                <a:stretch>
                  <a:fillRect/>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D2C7CCD0-0F79-423E-A688-FEAE6A5FE67F}"/>
              </a:ext>
            </a:extLst>
          </p:cNvPr>
          <p:cNvGrpSpPr/>
          <p:nvPr/>
        </p:nvGrpSpPr>
        <p:grpSpPr>
          <a:xfrm>
            <a:off x="1447800" y="3200400"/>
            <a:ext cx="1434880" cy="990600"/>
            <a:chOff x="1447800" y="3200400"/>
            <a:chExt cx="1434880" cy="990600"/>
          </a:xfrm>
        </p:grpSpPr>
        <p:cxnSp>
          <p:nvCxnSpPr>
            <p:cNvPr id="31" name="Straight Arrow Connector 30">
              <a:extLst>
                <a:ext uri="{FF2B5EF4-FFF2-40B4-BE49-F238E27FC236}">
                  <a16:creationId xmlns:a16="http://schemas.microsoft.com/office/drawing/2014/main" id="{94B1D0A5-65E4-40DC-A363-2EE694A6DCC3}"/>
                </a:ext>
              </a:extLst>
            </p:cNvPr>
            <p:cNvCxnSpPr>
              <a:cxnSpLocks/>
            </p:cNvCxnSpPr>
            <p:nvPr/>
          </p:nvCxnSpPr>
          <p:spPr>
            <a:xfrm flipV="1">
              <a:off x="2171700" y="3200400"/>
              <a:ext cx="0" cy="668442"/>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5A6528-85D5-4835-BB7C-8B820A3503BF}"/>
                    </a:ext>
                  </a:extLst>
                </p:cNvPr>
                <p:cNvSpPr txBox="1"/>
                <p:nvPr/>
              </p:nvSpPr>
              <p:spPr>
                <a:xfrm>
                  <a:off x="1447800" y="3821668"/>
                  <a:ext cx="1434880" cy="369332"/>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a:extLst>
                    <a:ext uri="{FF2B5EF4-FFF2-40B4-BE49-F238E27FC236}">
                      <a16:creationId xmlns:a16="http://schemas.microsoft.com/office/drawing/2014/main" id="{665A6528-85D5-4835-BB7C-8B820A3503BF}"/>
                    </a:ext>
                  </a:extLst>
                </p:cNvPr>
                <p:cNvSpPr txBox="1">
                  <a:spLocks noRot="1" noChangeAspect="1" noMove="1" noResize="1" noEditPoints="1" noAdjustHandles="1" noChangeArrowheads="1" noChangeShapeType="1" noTextEdit="1"/>
                </p:cNvSpPr>
                <p:nvPr/>
              </p:nvSpPr>
              <p:spPr>
                <a:xfrm>
                  <a:off x="1447800" y="3821668"/>
                  <a:ext cx="1434880" cy="369332"/>
                </a:xfrm>
                <a:prstGeom prst="rect">
                  <a:avLst/>
                </a:prstGeom>
                <a:blipFill>
                  <a:blip r:embed="rId5"/>
                  <a:stretch>
                    <a:fillRect b="-4918"/>
                  </a:stretch>
                </a:blipFill>
              </p:spPr>
              <p:txBody>
                <a:bodyPr/>
                <a:lstStyle/>
                <a:p>
                  <a:r>
                    <a:rPr lang="en-US">
                      <a:noFill/>
                    </a:rPr>
                    <a:t> </a:t>
                  </a:r>
                </a:p>
              </p:txBody>
            </p:sp>
          </mc:Fallback>
        </mc:AlternateContent>
      </p:grpSp>
      <p:cxnSp>
        <p:nvCxnSpPr>
          <p:cNvPr id="46" name="Straight Arrow Connector 45">
            <a:extLst>
              <a:ext uri="{FF2B5EF4-FFF2-40B4-BE49-F238E27FC236}">
                <a16:creationId xmlns:a16="http://schemas.microsoft.com/office/drawing/2014/main" id="{37A50EBB-EBF2-4190-B5DA-0CC371797F48}"/>
              </a:ext>
            </a:extLst>
          </p:cNvPr>
          <p:cNvCxnSpPr>
            <a:cxnSpLocks/>
          </p:cNvCxnSpPr>
          <p:nvPr/>
        </p:nvCxnSpPr>
        <p:spPr>
          <a:xfrm flipV="1">
            <a:off x="3029523" y="3200400"/>
            <a:ext cx="0" cy="106680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AA08EB3-D4B3-4DBE-BCEE-F5E70FD04153}"/>
                  </a:ext>
                </a:extLst>
              </p:cNvPr>
              <p:cNvSpPr txBox="1"/>
              <p:nvPr/>
            </p:nvSpPr>
            <p:spPr>
              <a:xfrm>
                <a:off x="263031" y="4278868"/>
                <a:ext cx="7239546" cy="369332"/>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𝐶𝑁𝑂𝑇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oMath>
                  </m:oMathPara>
                </a14:m>
                <a:endParaRPr lang="en-US" dirty="0"/>
              </a:p>
            </p:txBody>
          </p:sp>
        </mc:Choice>
        <mc:Fallback xmlns="">
          <p:sp>
            <p:nvSpPr>
              <p:cNvPr id="48" name="TextBox 47">
                <a:extLst>
                  <a:ext uri="{FF2B5EF4-FFF2-40B4-BE49-F238E27FC236}">
                    <a16:creationId xmlns:a16="http://schemas.microsoft.com/office/drawing/2014/main" id="{0AA08EB3-D4B3-4DBE-BCEE-F5E70FD04153}"/>
                  </a:ext>
                </a:extLst>
              </p:cNvPr>
              <p:cNvSpPr txBox="1">
                <a:spLocks noRot="1" noChangeAspect="1" noMove="1" noResize="1" noEditPoints="1" noAdjustHandles="1" noChangeArrowheads="1" noChangeShapeType="1" noTextEdit="1"/>
              </p:cNvSpPr>
              <p:nvPr/>
            </p:nvSpPr>
            <p:spPr>
              <a:xfrm>
                <a:off x="263031" y="4278868"/>
                <a:ext cx="7239546" cy="369332"/>
              </a:xfrm>
              <a:prstGeom prst="rect">
                <a:avLst/>
              </a:prstGeom>
              <a:blipFill>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D6B7922-30AC-446F-92D8-C686B5DA3BC4}"/>
                  </a:ext>
                </a:extLst>
              </p:cNvPr>
              <p:cNvSpPr txBox="1"/>
              <p:nvPr/>
            </p:nvSpPr>
            <p:spPr>
              <a:xfrm>
                <a:off x="128583" y="4273974"/>
                <a:ext cx="8931804" cy="737959"/>
              </a:xfrm>
              <a:prstGeom prst="rect">
                <a:avLst/>
              </a:prstGeom>
              <a:solidFill>
                <a:schemeClr val="bg1">
                  <a:lumMod val="95000"/>
                </a:schemeClr>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𝛼</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𝛼</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𝐶𝑁𝑂𝑇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br>
                  <a:rPr lang="en-US" b="0" dirty="0"/>
                </a:br>
                <a:endParaRPr lang="en-US" b="0" dirty="0"/>
              </a:p>
              <a:p>
                <a:pPr algn="ct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𝛼</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𝛼</m:t>
                          </m:r>
                        </m:sub>
                        <m:sup>
                          <m:r>
                            <a:rPr lang="en-US" i="1">
                              <a:latin typeface="Cambria Math" panose="02040503050406030204" pitchFamily="18" charset="0"/>
                            </a:rPr>
                            <m:t>†</m:t>
                          </m:r>
                        </m:sup>
                      </m:sSubSup>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𝛼</m:t>
                              </m:r>
                            </m:sub>
                            <m:sup>
                              <m:r>
                                <a:rPr lang="en-US" i="1">
                                  <a:latin typeface="Cambria Math" panose="02040503050406030204" pitchFamily="18" charset="0"/>
                                </a:rPr>
                                <m:t>†</m:t>
                              </m:r>
                            </m:sup>
                          </m:sSubSup>
                        </m:e>
                      </m:d>
                    </m:oMath>
                  </m:oMathPara>
                </a14:m>
                <a:endParaRPr lang="en-US" dirty="0"/>
              </a:p>
            </p:txBody>
          </p:sp>
        </mc:Choice>
        <mc:Fallback xmlns="">
          <p:sp>
            <p:nvSpPr>
              <p:cNvPr id="49" name="TextBox 48">
                <a:extLst>
                  <a:ext uri="{FF2B5EF4-FFF2-40B4-BE49-F238E27FC236}">
                    <a16:creationId xmlns:a16="http://schemas.microsoft.com/office/drawing/2014/main" id="{3D6B7922-30AC-446F-92D8-C686B5DA3BC4}"/>
                  </a:ext>
                </a:extLst>
              </p:cNvPr>
              <p:cNvSpPr txBox="1">
                <a:spLocks noRot="1" noChangeAspect="1" noMove="1" noResize="1" noEditPoints="1" noAdjustHandles="1" noChangeArrowheads="1" noChangeShapeType="1" noTextEdit="1"/>
              </p:cNvSpPr>
              <p:nvPr/>
            </p:nvSpPr>
            <p:spPr>
              <a:xfrm>
                <a:off x="128583" y="4273974"/>
                <a:ext cx="8931804" cy="737959"/>
              </a:xfrm>
              <a:prstGeom prst="rect">
                <a:avLst/>
              </a:prstGeom>
              <a:blipFill>
                <a:blip r:embed="rId7"/>
                <a:stretch>
                  <a:fillRect b="-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BE0A306-6339-42F5-ACFC-9C346162CC74}"/>
                  </a:ext>
                </a:extLst>
              </p:cNvPr>
              <p:cNvSpPr txBox="1"/>
              <p:nvPr/>
            </p:nvSpPr>
            <p:spPr>
              <a:xfrm>
                <a:off x="5486399" y="5306705"/>
                <a:ext cx="3657601" cy="1246495"/>
              </a:xfrm>
              <a:prstGeom prst="rect">
                <a:avLst/>
              </a:prstGeom>
              <a:noFill/>
              <a:ln w="3175">
                <a:solidFill>
                  <a:schemeClr val="tx1"/>
                </a:solidFill>
              </a:ln>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ea typeface="Cambria Math" panose="02040503050406030204" pitchFamily="18" charset="0"/>
                      </a:rPr>
                      <m:t>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ℒ</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ℋ</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𝒦</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ℒ</m:t>
                    </m:r>
                  </m:oMath>
                </a14:m>
                <a:endParaRPr lang="en-US" dirty="0"/>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𝛼</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oMath>
                </a14:m>
                <a:endParaRPr lang="en-US" dirty="0"/>
              </a:p>
            </p:txBody>
          </p:sp>
        </mc:Choice>
        <mc:Fallback xmlns="">
          <p:sp>
            <p:nvSpPr>
              <p:cNvPr id="53" name="TextBox 52">
                <a:extLst>
                  <a:ext uri="{FF2B5EF4-FFF2-40B4-BE49-F238E27FC236}">
                    <a16:creationId xmlns:a16="http://schemas.microsoft.com/office/drawing/2014/main" id="{8BE0A306-6339-42F5-ACFC-9C346162CC74}"/>
                  </a:ext>
                </a:extLst>
              </p:cNvPr>
              <p:cNvSpPr txBox="1">
                <a:spLocks noRot="1" noChangeAspect="1" noMove="1" noResize="1" noEditPoints="1" noAdjustHandles="1" noChangeArrowheads="1" noChangeShapeType="1" noTextEdit="1"/>
              </p:cNvSpPr>
              <p:nvPr/>
            </p:nvSpPr>
            <p:spPr>
              <a:xfrm>
                <a:off x="5486399" y="5306705"/>
                <a:ext cx="3657601" cy="1246495"/>
              </a:xfrm>
              <a:prstGeom prst="rect">
                <a:avLst/>
              </a:prstGeom>
              <a:blipFill>
                <a:blip r:embed="rId8"/>
                <a:stretch>
                  <a:fillRect l="-998" t="-1463" b="-4878"/>
                </a:stretch>
              </a:blipFill>
              <a:ln w="31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68284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25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bg/>
                                          </p:spTgt>
                                        </p:tgtEl>
                                        <p:attrNameLst>
                                          <p:attrName>style.visibility</p:attrName>
                                        </p:attrNameLst>
                                      </p:cBhvr>
                                      <p:to>
                                        <p:strVal val="visible"/>
                                      </p:to>
                                    </p:set>
                                    <p:animEffect transition="in" filter="fade">
                                      <p:cBhvr>
                                        <p:cTn id="17" dur="500"/>
                                        <p:tgtEl>
                                          <p:spTgt spid="5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fade">
                                      <p:cBhvr>
                                        <p:cTn id="20" dur="500"/>
                                        <p:tgtEl>
                                          <p:spTgt spid="5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
                                            <p:txEl>
                                              <p:pRg st="2" end="2"/>
                                            </p:txEl>
                                          </p:spTgt>
                                        </p:tgtEl>
                                        <p:attrNameLst>
                                          <p:attrName>style.visibility</p:attrName>
                                        </p:attrNameLst>
                                      </p:cBhvr>
                                      <p:to>
                                        <p:strVal val="visible"/>
                                      </p:to>
                                    </p:set>
                                    <p:animEffect transition="in" filter="fade">
                                      <p:cBhvr>
                                        <p:cTn id="30" dur="500"/>
                                        <p:tgtEl>
                                          <p:spTgt spid="5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
                                            <p:txEl>
                                              <p:pRg st="4" end="4"/>
                                            </p:txEl>
                                          </p:spTgt>
                                        </p:tgtEl>
                                        <p:attrNameLst>
                                          <p:attrName>style.visibility</p:attrName>
                                        </p:attrNameLst>
                                      </p:cBhvr>
                                      <p:to>
                                        <p:strVal val="visible"/>
                                      </p:to>
                                    </p:set>
                                    <p:animEffect transition="in" filter="fade">
                                      <p:cBhvr>
                                        <p:cTn id="35" dur="500"/>
                                        <p:tgtEl>
                                          <p:spTgt spid="5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8"/>
                                        </p:tgtEl>
                                      </p:cBhvr>
                                    </p:animEffect>
                                    <p:set>
                                      <p:cBhvr>
                                        <p:cTn id="40" dur="1" fill="hold">
                                          <p:stCondLst>
                                            <p:cond delay="499"/>
                                          </p:stCondLst>
                                        </p:cTn>
                                        <p:tgtEl>
                                          <p:spTgt spid="48"/>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100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5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3E88-ABA1-4B25-ABDB-FBC4D082B26B}"/>
              </a:ext>
            </a:extLst>
          </p:cNvPr>
          <p:cNvSpPr>
            <a:spLocks noGrp="1"/>
          </p:cNvSpPr>
          <p:nvPr>
            <p:ph type="title"/>
          </p:nvPr>
        </p:nvSpPr>
        <p:spPr/>
        <p:txBody>
          <a:bodyPr/>
          <a:lstStyle/>
          <a:p>
            <a:r>
              <a:rPr lang="en-US" dirty="0"/>
              <a:t>A tiny quantum program</a:t>
            </a:r>
          </a:p>
        </p:txBody>
      </p:sp>
      <p:sp>
        <p:nvSpPr>
          <p:cNvPr id="4" name="Footer Placeholder 3">
            <a:extLst>
              <a:ext uri="{FF2B5EF4-FFF2-40B4-BE49-F238E27FC236}">
                <a16:creationId xmlns:a16="http://schemas.microsoft.com/office/drawing/2014/main" id="{87B9BD3C-FF53-4AFA-91E8-9C57CBA9A86A}"/>
              </a:ext>
            </a:extLst>
          </p:cNvPr>
          <p:cNvSpPr>
            <a:spLocks noGrp="1"/>
          </p:cNvSpPr>
          <p:nvPr>
            <p:ph type="ftr" sz="quarter" idx="11"/>
          </p:nvPr>
        </p:nvSpPr>
        <p:spPr/>
        <p:txBody>
          <a:bodyPr/>
          <a:lstStyle/>
          <a:p>
            <a:r>
              <a:rPr lang="en-US"/>
              <a:t>Quantum and Classical Registers</a:t>
            </a:r>
            <a:endParaRPr lang="en-US" dirty="0"/>
          </a:p>
        </p:txBody>
      </p:sp>
      <p:grpSp>
        <p:nvGrpSpPr>
          <p:cNvPr id="5" name="Group 4">
            <a:extLst>
              <a:ext uri="{FF2B5EF4-FFF2-40B4-BE49-F238E27FC236}">
                <a16:creationId xmlns:a16="http://schemas.microsoft.com/office/drawing/2014/main" id="{BDF763D8-E568-4C04-A53A-1A7E9D23A535}"/>
              </a:ext>
            </a:extLst>
          </p:cNvPr>
          <p:cNvGrpSpPr/>
          <p:nvPr/>
        </p:nvGrpSpPr>
        <p:grpSpPr>
          <a:xfrm>
            <a:off x="128583" y="1752600"/>
            <a:ext cx="9015417" cy="4800600"/>
            <a:chOff x="128583" y="1752600"/>
            <a:chExt cx="9015417" cy="4800600"/>
          </a:xfrm>
        </p:grpSpPr>
        <p:cxnSp>
          <p:nvCxnSpPr>
            <p:cNvPr id="6" name="Straight Connector 5">
              <a:extLst>
                <a:ext uri="{FF2B5EF4-FFF2-40B4-BE49-F238E27FC236}">
                  <a16:creationId xmlns:a16="http://schemas.microsoft.com/office/drawing/2014/main" id="{7A552818-67B6-484B-B495-C7067AA77058}"/>
                </a:ext>
              </a:extLst>
            </p:cNvPr>
            <p:cNvCxnSpPr>
              <a:cxnSpLocks/>
            </p:cNvCxnSpPr>
            <p:nvPr/>
          </p:nvCxnSpPr>
          <p:spPr>
            <a:xfrm>
              <a:off x="1524000" y="1944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1B00EF-848B-40AD-81E7-3E16000E87F6}"/>
                </a:ext>
              </a:extLst>
            </p:cNvPr>
            <p:cNvCxnSpPr>
              <a:cxnSpLocks/>
            </p:cNvCxnSpPr>
            <p:nvPr/>
          </p:nvCxnSpPr>
          <p:spPr>
            <a:xfrm>
              <a:off x="1524000" y="2325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E34E42-1E0F-4FEE-9C5D-A61DC94BF391}"/>
                </a:ext>
              </a:extLst>
            </p:cNvPr>
            <p:cNvCxnSpPr>
              <a:cxnSpLocks/>
            </p:cNvCxnSpPr>
            <p:nvPr/>
          </p:nvCxnSpPr>
          <p:spPr>
            <a:xfrm>
              <a:off x="1524000" y="2706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35D40F-5CBF-4DD3-A220-61BDD21365D9}"/>
                </a:ext>
              </a:extLst>
            </p:cNvPr>
            <p:cNvCxnSpPr>
              <a:cxnSpLocks/>
            </p:cNvCxnSpPr>
            <p:nvPr/>
          </p:nvCxnSpPr>
          <p:spPr>
            <a:xfrm>
              <a:off x="1524000" y="3087330"/>
              <a:ext cx="2209800" cy="0"/>
            </a:xfrm>
            <a:prstGeom prst="line">
              <a:avLst/>
            </a:prstGeom>
            <a:ln w="12700">
              <a:solidFill>
                <a:srgbClr val="2D63A2"/>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C89B970-9739-4B60-99AA-F1E47D074680}"/>
                </a:ext>
              </a:extLst>
            </p:cNvPr>
            <p:cNvSpPr/>
            <p:nvPr/>
          </p:nvSpPr>
          <p:spPr>
            <a:xfrm>
              <a:off x="1981200" y="2143434"/>
              <a:ext cx="381000" cy="363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Unicode MS"/>
                  <a:ea typeface="Arial Unicode MS"/>
                  <a:cs typeface="Arial Unicode MS"/>
                </a:rPr>
                <a:t>H</a:t>
              </a:r>
            </a:p>
          </p:txBody>
        </p:sp>
        <p:sp>
          <p:nvSpPr>
            <p:cNvPr id="11" name="Oval 10">
              <a:extLst>
                <a:ext uri="{FF2B5EF4-FFF2-40B4-BE49-F238E27FC236}">
                  <a16:creationId xmlns:a16="http://schemas.microsoft.com/office/drawing/2014/main" id="{AA9C579F-30B4-4390-8E0B-49A62641D19B}"/>
                </a:ext>
              </a:extLst>
            </p:cNvPr>
            <p:cNvSpPr/>
            <p:nvPr/>
          </p:nvSpPr>
          <p:spPr>
            <a:xfrm>
              <a:off x="2895600" y="1799304"/>
              <a:ext cx="304800" cy="3263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12" name="Oval 11">
              <a:extLst>
                <a:ext uri="{FF2B5EF4-FFF2-40B4-BE49-F238E27FC236}">
                  <a16:creationId xmlns:a16="http://schemas.microsoft.com/office/drawing/2014/main" id="{41EEBAB3-90D2-4668-B8F9-662FCA8312FC}"/>
                </a:ext>
              </a:extLst>
            </p:cNvPr>
            <p:cNvSpPr/>
            <p:nvPr/>
          </p:nvSpPr>
          <p:spPr>
            <a:xfrm>
              <a:off x="2993922" y="2663468"/>
              <a:ext cx="109728" cy="109728"/>
            </a:xfrm>
            <a:prstGeom prst="ellipse">
              <a:avLst/>
            </a:prstGeom>
            <a:solidFill>
              <a:srgbClr val="2D63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cxnSp>
          <p:nvCxnSpPr>
            <p:cNvPr id="14" name="Straight Connector 13">
              <a:extLst>
                <a:ext uri="{FF2B5EF4-FFF2-40B4-BE49-F238E27FC236}">
                  <a16:creationId xmlns:a16="http://schemas.microsoft.com/office/drawing/2014/main" id="{D3D76B00-EBC9-49EA-BE34-5DCB399D6EFB}"/>
                </a:ext>
              </a:extLst>
            </p:cNvPr>
            <p:cNvCxnSpPr>
              <a:cxnSpLocks/>
              <a:stCxn id="12" idx="0"/>
              <a:endCxn id="11" idx="0"/>
            </p:cNvCxnSpPr>
            <p:nvPr/>
          </p:nvCxnSpPr>
          <p:spPr>
            <a:xfrm flipH="1" flipV="1">
              <a:off x="3048000" y="1799304"/>
              <a:ext cx="786" cy="864164"/>
            </a:xfrm>
            <a:prstGeom prst="line">
              <a:avLst/>
            </a:prstGeom>
            <a:ln w="28575">
              <a:solidFill>
                <a:srgbClr val="2D63A2"/>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060D5B-ACFE-4AFF-8939-E72133EA87A2}"/>
                </a:ext>
              </a:extLst>
            </p:cNvPr>
            <p:cNvCxnSpPr>
              <a:stCxn id="11" idx="2"/>
              <a:endCxn id="11" idx="6"/>
            </p:cNvCxnSpPr>
            <p:nvPr/>
          </p:nvCxnSpPr>
          <p:spPr>
            <a:xfrm>
              <a:off x="2895600" y="1962481"/>
              <a:ext cx="304800" cy="0"/>
            </a:xfrm>
            <a:prstGeom prst="line">
              <a:avLst/>
            </a:prstGeom>
            <a:ln w="28575">
              <a:solidFill>
                <a:srgbClr val="2D63A2"/>
              </a:solidFill>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8C9911-662F-4E8F-BAD6-C74E14A081B3}"/>
                </a:ext>
              </a:extLst>
            </p:cNvPr>
            <p:cNvSpPr txBox="1"/>
            <p:nvPr/>
          </p:nvSpPr>
          <p:spPr>
            <a:xfrm>
              <a:off x="1241322" y="1752600"/>
              <a:ext cx="325730" cy="400110"/>
            </a:xfrm>
            <a:prstGeom prst="rect">
              <a:avLst/>
            </a:prstGeom>
            <a:noFill/>
          </p:spPr>
          <p:txBody>
            <a:bodyPr wrap="none" rtlCol="0">
              <a:spAutoFit/>
            </a:bodyPr>
            <a:lstStyle/>
            <a:p>
              <a:pPr algn="ctr"/>
              <a:r>
                <a:rPr lang="en-US" sz="2000" b="1" dirty="0"/>
                <a:t>X</a:t>
              </a:r>
            </a:p>
          </p:txBody>
        </p:sp>
        <p:sp>
          <p:nvSpPr>
            <p:cNvPr id="24" name="TextBox 23">
              <a:extLst>
                <a:ext uri="{FF2B5EF4-FFF2-40B4-BE49-F238E27FC236}">
                  <a16:creationId xmlns:a16="http://schemas.microsoft.com/office/drawing/2014/main" id="{5DE33620-F2AB-4E04-805D-9CE49D1DBF23}"/>
                </a:ext>
              </a:extLst>
            </p:cNvPr>
            <p:cNvSpPr txBox="1"/>
            <p:nvPr/>
          </p:nvSpPr>
          <p:spPr>
            <a:xfrm>
              <a:off x="1241322" y="2125275"/>
              <a:ext cx="325730" cy="400110"/>
            </a:xfrm>
            <a:prstGeom prst="rect">
              <a:avLst/>
            </a:prstGeom>
            <a:noFill/>
          </p:spPr>
          <p:txBody>
            <a:bodyPr wrap="none" rtlCol="0">
              <a:spAutoFit/>
            </a:bodyPr>
            <a:lstStyle/>
            <a:p>
              <a:pPr algn="ctr"/>
              <a:r>
                <a:rPr lang="en-US" sz="2000" b="1" dirty="0"/>
                <a:t>Y</a:t>
              </a:r>
            </a:p>
          </p:txBody>
        </p:sp>
        <p:sp>
          <p:nvSpPr>
            <p:cNvPr id="25" name="TextBox 24">
              <a:extLst>
                <a:ext uri="{FF2B5EF4-FFF2-40B4-BE49-F238E27FC236}">
                  <a16:creationId xmlns:a16="http://schemas.microsoft.com/office/drawing/2014/main" id="{6440387A-D2A2-4DD5-A91E-013DFC245C37}"/>
                </a:ext>
              </a:extLst>
            </p:cNvPr>
            <p:cNvSpPr txBox="1"/>
            <p:nvPr/>
          </p:nvSpPr>
          <p:spPr>
            <a:xfrm>
              <a:off x="1250940" y="2499933"/>
              <a:ext cx="306494" cy="400110"/>
            </a:xfrm>
            <a:prstGeom prst="rect">
              <a:avLst/>
            </a:prstGeom>
            <a:noFill/>
          </p:spPr>
          <p:txBody>
            <a:bodyPr wrap="none" rtlCol="0">
              <a:spAutoFit/>
            </a:bodyPr>
            <a:lstStyle/>
            <a:p>
              <a:pPr algn="ctr"/>
              <a:r>
                <a:rPr lang="en-US" sz="2000" b="1" dirty="0"/>
                <a:t>Z</a:t>
              </a:r>
            </a:p>
          </p:txBody>
        </p:sp>
        <p:sp>
          <p:nvSpPr>
            <p:cNvPr id="26" name="TextBox 25">
              <a:extLst>
                <a:ext uri="{FF2B5EF4-FFF2-40B4-BE49-F238E27FC236}">
                  <a16:creationId xmlns:a16="http://schemas.microsoft.com/office/drawing/2014/main" id="{BDB1F59B-A50E-4268-95B0-F9CBB3E056CF}"/>
                </a:ext>
              </a:extLst>
            </p:cNvPr>
            <p:cNvSpPr txBox="1"/>
            <p:nvPr/>
          </p:nvSpPr>
          <p:spPr>
            <a:xfrm>
              <a:off x="1173514" y="2884794"/>
              <a:ext cx="417102" cy="400110"/>
            </a:xfrm>
            <a:prstGeom prst="rect">
              <a:avLst/>
            </a:prstGeom>
            <a:noFill/>
          </p:spPr>
          <p:txBody>
            <a:bodyPr wrap="none" rtlCol="0">
              <a:spAutoFit/>
            </a:bodyPr>
            <a:lstStyle/>
            <a:p>
              <a:pPr algn="ctr"/>
              <a:r>
                <a:rPr lang="en-US" sz="2000" b="1" dirty="0"/>
                <a:t>W</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588379A-DBB1-4099-93EC-46A0A11662C8}"/>
                    </a:ext>
                  </a:extLst>
                </p:cNvPr>
                <p:cNvSpPr txBox="1"/>
                <p:nvPr/>
              </p:nvSpPr>
              <p:spPr>
                <a:xfrm>
                  <a:off x="5105400" y="1828800"/>
                  <a:ext cx="2973956" cy="707886"/>
                </a:xfrm>
                <a:prstGeom prst="rect">
                  <a:avLst/>
                </a:prstGeom>
                <a:noFill/>
              </p:spPr>
              <p:txBody>
                <a:bodyPr wrap="none" rtlCol="0">
                  <a:spAutoFit/>
                </a:bodyPr>
                <a:lstStyle/>
                <a:p>
                  <a:r>
                    <a:rPr lang="en-US" sz="2000" b="1" dirty="0">
                      <a:latin typeface="Courier New" panose="02070309020205020404" pitchFamily="49" charset="0"/>
                      <a:cs typeface="Courier New" panose="02070309020205020404" pitchFamily="49" charset="0"/>
                    </a:rPr>
                    <a:t>apply </a:t>
                  </a:r>
                  <a14:m>
                    <m:oMath xmlns:m="http://schemas.openxmlformats.org/officeDocument/2006/math">
                      <m:r>
                        <a:rPr lang="en-US" sz="2000" i="1">
                          <a:latin typeface="Cambria Math" panose="02040503050406030204" pitchFamily="18" charset="0"/>
                          <a:cs typeface="Courier New" panose="02070309020205020404" pitchFamily="49" charset="0"/>
                        </a:rPr>
                        <m:t>𝐻</m:t>
                      </m:r>
                    </m:oMath>
                  </a14:m>
                  <a:r>
                    <a:rPr lang="en-US" sz="2000" dirty="0"/>
                    <a:t> </a:t>
                  </a:r>
                  <a:r>
                    <a:rPr lang="en-US" sz="2000" b="1" dirty="0">
                      <a:latin typeface="Courier New" panose="02070309020205020404" pitchFamily="49" charset="0"/>
                      <a:cs typeface="Courier New" panose="02070309020205020404" pitchFamily="49" charset="0"/>
                    </a:rPr>
                    <a:t>on </a:t>
                  </a:r>
                  <a14:m>
                    <m:oMath xmlns:m="http://schemas.openxmlformats.org/officeDocument/2006/math">
                      <m:r>
                        <a:rPr lang="en-US" sz="2000" b="0" i="1" smtClean="0">
                          <a:latin typeface="Cambria Math" panose="02040503050406030204" pitchFamily="18" charset="0"/>
                          <a:cs typeface="Courier New" panose="02070309020205020404" pitchFamily="49" charset="0"/>
                        </a:rPr>
                        <m:t>𝑌</m:t>
                      </m:r>
                    </m:oMath>
                  </a14:m>
                  <a:r>
                    <a:rPr lang="en-US" sz="2000" dirty="0">
                      <a:latin typeface="Courier New" panose="02070309020205020404" pitchFamily="49" charset="0"/>
                      <a:cs typeface="Courier New" panose="02070309020205020404" pitchFamily="49" charset="0"/>
                    </a:rPr>
                    <a:t>;</a:t>
                  </a:r>
                  <a:br>
                    <a:rPr lang="en-US" sz="2000" dirty="0"/>
                  </a:br>
                  <a:r>
                    <a:rPr lang="en-US" sz="2000" b="1" dirty="0">
                      <a:latin typeface="Courier New" panose="02070309020205020404" pitchFamily="49" charset="0"/>
                      <a:cs typeface="Courier New" panose="02070309020205020404" pitchFamily="49" charset="0"/>
                    </a:rPr>
                    <a:t>apply </a:t>
                  </a:r>
                  <a14:m>
                    <m:oMath xmlns:m="http://schemas.openxmlformats.org/officeDocument/2006/math">
                      <m:r>
                        <a:rPr lang="en-US" sz="2000" b="0" i="1" smtClean="0">
                          <a:latin typeface="Cambria Math" panose="02040503050406030204" pitchFamily="18" charset="0"/>
                          <a:cs typeface="Courier New" panose="02070309020205020404" pitchFamily="49" charset="0"/>
                        </a:rPr>
                        <m:t>𝐶𝑁𝑂𝑇</m:t>
                      </m:r>
                    </m:oMath>
                  </a14:m>
                  <a:r>
                    <a:rPr lang="en-US" sz="2000" b="1" dirty="0">
                      <a:latin typeface="Courier New" panose="02070309020205020404" pitchFamily="49" charset="0"/>
                      <a:cs typeface="Courier New" panose="02070309020205020404" pitchFamily="49" charset="0"/>
                    </a:rPr>
                    <a:t> on </a:t>
                  </a:r>
                  <a14:m>
                    <m:oMath xmlns:m="http://schemas.openxmlformats.org/officeDocument/2006/math">
                      <m:r>
                        <a:rPr lang="en-US" sz="2000" b="0" i="1" smtClean="0">
                          <a:latin typeface="Cambria Math" panose="02040503050406030204" pitchFamily="18" charset="0"/>
                          <a:cs typeface="Courier New" panose="02070309020205020404" pitchFamily="49" charset="0"/>
                        </a:rPr>
                        <m:t>𝑍</m:t>
                      </m:r>
                      <m:r>
                        <a:rPr lang="en-US" sz="2000" b="0" i="1" smtClean="0">
                          <a:latin typeface="Cambria Math" panose="02040503050406030204" pitchFamily="18" charset="0"/>
                          <a:cs typeface="Courier New" panose="02070309020205020404" pitchFamily="49" charset="0"/>
                        </a:rPr>
                        <m:t>,</m:t>
                      </m:r>
                      <m:r>
                        <a:rPr lang="en-US" sz="2000" b="0" i="1" smtClean="0">
                          <a:latin typeface="Cambria Math" panose="02040503050406030204" pitchFamily="18" charset="0"/>
                          <a:cs typeface="Courier New" panose="02070309020205020404" pitchFamily="49" charset="0"/>
                        </a:rPr>
                        <m:t>𝑋</m:t>
                      </m:r>
                    </m:oMath>
                  </a14:m>
                  <a:r>
                    <a:rPr lang="en-US" sz="2000" dirty="0">
                      <a:latin typeface="Courier New" panose="02070309020205020404" pitchFamily="49" charset="0"/>
                      <a:cs typeface="Courier New" panose="02070309020205020404" pitchFamily="49" charset="0"/>
                    </a:rPr>
                    <a:t>;</a:t>
                  </a:r>
                  <a:endParaRPr lang="en-US" sz="2000" dirty="0"/>
                </a:p>
              </p:txBody>
            </p:sp>
          </mc:Choice>
          <mc:Fallback xmlns="">
            <p:sp>
              <p:nvSpPr>
                <p:cNvPr id="27" name="TextBox 26">
                  <a:extLst>
                    <a:ext uri="{FF2B5EF4-FFF2-40B4-BE49-F238E27FC236}">
                      <a16:creationId xmlns:a16="http://schemas.microsoft.com/office/drawing/2014/main" id="{B588379A-DBB1-4099-93EC-46A0A11662C8}"/>
                    </a:ext>
                  </a:extLst>
                </p:cNvPr>
                <p:cNvSpPr txBox="1">
                  <a:spLocks noRot="1" noChangeAspect="1" noMove="1" noResize="1" noEditPoints="1" noAdjustHandles="1" noChangeArrowheads="1" noChangeShapeType="1" noTextEdit="1"/>
                </p:cNvSpPr>
                <p:nvPr/>
              </p:nvSpPr>
              <p:spPr>
                <a:xfrm>
                  <a:off x="5105400" y="1828800"/>
                  <a:ext cx="2973956" cy="707886"/>
                </a:xfrm>
                <a:prstGeom prst="rect">
                  <a:avLst/>
                </a:prstGeom>
                <a:blipFill>
                  <a:blip r:embed="rId2"/>
                  <a:stretch>
                    <a:fillRect l="-2259" t="-3448" r="-1232" b="-15517"/>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D2C7CCD0-0F79-423E-A688-FEAE6A5FE67F}"/>
                </a:ext>
              </a:extLst>
            </p:cNvPr>
            <p:cNvGrpSpPr/>
            <p:nvPr/>
          </p:nvGrpSpPr>
          <p:grpSpPr>
            <a:xfrm>
              <a:off x="1447800" y="3200400"/>
              <a:ext cx="1434880" cy="990600"/>
              <a:chOff x="1447800" y="3200400"/>
              <a:chExt cx="1434880" cy="990600"/>
            </a:xfrm>
          </p:grpSpPr>
          <p:cxnSp>
            <p:nvCxnSpPr>
              <p:cNvPr id="31" name="Straight Arrow Connector 30">
                <a:extLst>
                  <a:ext uri="{FF2B5EF4-FFF2-40B4-BE49-F238E27FC236}">
                    <a16:creationId xmlns:a16="http://schemas.microsoft.com/office/drawing/2014/main" id="{94B1D0A5-65E4-40DC-A363-2EE694A6DCC3}"/>
                  </a:ext>
                </a:extLst>
              </p:cNvPr>
              <p:cNvCxnSpPr>
                <a:cxnSpLocks/>
              </p:cNvCxnSpPr>
              <p:nvPr/>
            </p:nvCxnSpPr>
            <p:spPr>
              <a:xfrm flipV="1">
                <a:off x="2171700" y="3200400"/>
                <a:ext cx="0" cy="668442"/>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5A6528-85D5-4835-BB7C-8B820A3503BF}"/>
                      </a:ext>
                    </a:extLst>
                  </p:cNvPr>
                  <p:cNvSpPr txBox="1"/>
                  <p:nvPr/>
                </p:nvSpPr>
                <p:spPr>
                  <a:xfrm>
                    <a:off x="1447800" y="3821668"/>
                    <a:ext cx="1434880" cy="369332"/>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a:extLst>
                      <a:ext uri="{FF2B5EF4-FFF2-40B4-BE49-F238E27FC236}">
                        <a16:creationId xmlns:a16="http://schemas.microsoft.com/office/drawing/2014/main" id="{665A6528-85D5-4835-BB7C-8B820A3503BF}"/>
                      </a:ext>
                    </a:extLst>
                  </p:cNvPr>
                  <p:cNvSpPr txBox="1">
                    <a:spLocks noRot="1" noChangeAspect="1" noMove="1" noResize="1" noEditPoints="1" noAdjustHandles="1" noChangeArrowheads="1" noChangeShapeType="1" noTextEdit="1"/>
                  </p:cNvSpPr>
                  <p:nvPr/>
                </p:nvSpPr>
                <p:spPr>
                  <a:xfrm>
                    <a:off x="1447800" y="3821668"/>
                    <a:ext cx="1434880" cy="369332"/>
                  </a:xfrm>
                  <a:prstGeom prst="rect">
                    <a:avLst/>
                  </a:prstGeom>
                  <a:blipFill>
                    <a:blip r:embed="rId3"/>
                    <a:stretch>
                      <a:fillRect b="-4918"/>
                    </a:stretch>
                  </a:blipFill>
                </p:spPr>
                <p:txBody>
                  <a:bodyPr/>
                  <a:lstStyle/>
                  <a:p>
                    <a:r>
                      <a:rPr lang="en-US">
                        <a:noFill/>
                      </a:rPr>
                      <a:t> </a:t>
                    </a:r>
                  </a:p>
                </p:txBody>
              </p:sp>
            </mc:Fallback>
          </mc:AlternateContent>
        </p:grpSp>
        <p:cxnSp>
          <p:nvCxnSpPr>
            <p:cNvPr id="46" name="Straight Arrow Connector 45">
              <a:extLst>
                <a:ext uri="{FF2B5EF4-FFF2-40B4-BE49-F238E27FC236}">
                  <a16:creationId xmlns:a16="http://schemas.microsoft.com/office/drawing/2014/main" id="{37A50EBB-EBF2-4190-B5DA-0CC371797F48}"/>
                </a:ext>
              </a:extLst>
            </p:cNvPr>
            <p:cNvCxnSpPr>
              <a:cxnSpLocks/>
            </p:cNvCxnSpPr>
            <p:nvPr/>
          </p:nvCxnSpPr>
          <p:spPr>
            <a:xfrm flipV="1">
              <a:off x="3029523" y="3200400"/>
              <a:ext cx="0" cy="106680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AA08EB3-D4B3-4DBE-BCEE-F5E70FD04153}"/>
                    </a:ext>
                  </a:extLst>
                </p:cNvPr>
                <p:cNvSpPr txBox="1"/>
                <p:nvPr/>
              </p:nvSpPr>
              <p:spPr>
                <a:xfrm>
                  <a:off x="263031" y="4278868"/>
                  <a:ext cx="7239546" cy="369332"/>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𝐶𝑁𝑂𝑇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oMath>
                    </m:oMathPara>
                  </a14:m>
                  <a:endParaRPr lang="en-US" dirty="0"/>
                </a:p>
              </p:txBody>
            </p:sp>
          </mc:Choice>
          <mc:Fallback xmlns="">
            <p:sp>
              <p:nvSpPr>
                <p:cNvPr id="48" name="TextBox 47">
                  <a:extLst>
                    <a:ext uri="{FF2B5EF4-FFF2-40B4-BE49-F238E27FC236}">
                      <a16:creationId xmlns:a16="http://schemas.microsoft.com/office/drawing/2014/main" id="{0AA08EB3-D4B3-4DBE-BCEE-F5E70FD04153}"/>
                    </a:ext>
                  </a:extLst>
                </p:cNvPr>
                <p:cNvSpPr txBox="1">
                  <a:spLocks noRot="1" noChangeAspect="1" noMove="1" noResize="1" noEditPoints="1" noAdjustHandles="1" noChangeArrowheads="1" noChangeShapeType="1" noTextEdit="1"/>
                </p:cNvSpPr>
                <p:nvPr/>
              </p:nvSpPr>
              <p:spPr>
                <a:xfrm>
                  <a:off x="263031" y="4278868"/>
                  <a:ext cx="7239546" cy="369332"/>
                </a:xfrm>
                <a:prstGeom prst="rect">
                  <a:avLst/>
                </a:prstGeom>
                <a:blipFill>
                  <a:blip r:embed="rId4"/>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D6B7922-30AC-446F-92D8-C686B5DA3BC4}"/>
                    </a:ext>
                  </a:extLst>
                </p:cNvPr>
                <p:cNvSpPr txBox="1"/>
                <p:nvPr/>
              </p:nvSpPr>
              <p:spPr>
                <a:xfrm>
                  <a:off x="128583" y="4273974"/>
                  <a:ext cx="8931804" cy="737959"/>
                </a:xfrm>
                <a:prstGeom prst="rect">
                  <a:avLst/>
                </a:prstGeom>
                <a:solidFill>
                  <a:schemeClr val="bg1">
                    <a:lumMod val="95000"/>
                  </a:schemeClr>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𝛼</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𝛼</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𝐶𝑁𝑂𝑇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br>
                    <a:rPr lang="en-US" b="0" dirty="0"/>
                  </a:br>
                  <a:endParaRPr lang="en-US" b="0" dirty="0"/>
                </a:p>
                <a:p>
                  <a:pPr algn="ct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𝛼</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𝜎</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𝛼</m:t>
                            </m:r>
                          </m:sub>
                          <m:sup>
                            <m:r>
                              <a:rPr lang="en-US" i="1">
                                <a:latin typeface="Cambria Math" panose="02040503050406030204" pitchFamily="18" charset="0"/>
                              </a:rPr>
                              <m:t>†</m:t>
                            </m:r>
                          </m:sup>
                        </m:sSubSup>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𝛼</m:t>
                                </m:r>
                              </m:sub>
                              <m:sup>
                                <m:r>
                                  <a:rPr lang="en-US" i="1">
                                    <a:latin typeface="Cambria Math" panose="02040503050406030204" pitchFamily="18" charset="0"/>
                                  </a:rPr>
                                  <m:t>†</m:t>
                                </m:r>
                              </m:sup>
                            </m:sSubSup>
                          </m:e>
                        </m:d>
                      </m:oMath>
                    </m:oMathPara>
                  </a14:m>
                  <a:endParaRPr lang="en-US" dirty="0"/>
                </a:p>
              </p:txBody>
            </p:sp>
          </mc:Choice>
          <mc:Fallback xmlns="">
            <p:sp>
              <p:nvSpPr>
                <p:cNvPr id="49" name="TextBox 48">
                  <a:extLst>
                    <a:ext uri="{FF2B5EF4-FFF2-40B4-BE49-F238E27FC236}">
                      <a16:creationId xmlns:a16="http://schemas.microsoft.com/office/drawing/2014/main" id="{3D6B7922-30AC-446F-92D8-C686B5DA3BC4}"/>
                    </a:ext>
                  </a:extLst>
                </p:cNvPr>
                <p:cNvSpPr txBox="1">
                  <a:spLocks noRot="1" noChangeAspect="1" noMove="1" noResize="1" noEditPoints="1" noAdjustHandles="1" noChangeArrowheads="1" noChangeShapeType="1" noTextEdit="1"/>
                </p:cNvSpPr>
                <p:nvPr/>
              </p:nvSpPr>
              <p:spPr>
                <a:xfrm>
                  <a:off x="128583" y="4273974"/>
                  <a:ext cx="8931804" cy="737959"/>
                </a:xfrm>
                <a:prstGeom prst="rect">
                  <a:avLst/>
                </a:prstGeom>
                <a:blipFill>
                  <a:blip r:embed="rId5"/>
                  <a:stretch>
                    <a:fillRect b="-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BE0A306-6339-42F5-ACFC-9C346162CC74}"/>
                    </a:ext>
                  </a:extLst>
                </p:cNvPr>
                <p:cNvSpPr txBox="1"/>
                <p:nvPr/>
              </p:nvSpPr>
              <p:spPr>
                <a:xfrm>
                  <a:off x="5486399" y="5306705"/>
                  <a:ext cx="3657601" cy="1246495"/>
                </a:xfrm>
                <a:prstGeom prst="rect">
                  <a:avLst/>
                </a:prstGeom>
                <a:noFill/>
                <a:ln w="3175">
                  <a:solidFill>
                    <a:schemeClr val="tx1"/>
                  </a:solidFill>
                </a:ln>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𝜎</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ea typeface="Cambria Math" panose="02040503050406030204" pitchFamily="18" charset="0"/>
                        </a:rPr>
                        <m:t>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ℒ</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ℋ</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𝒦</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ℒ</m:t>
                      </m:r>
                    </m:oMath>
                  </a14:m>
                  <a:endParaRPr lang="en-US" dirty="0"/>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𝛼</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oMath>
                  </a14:m>
                  <a:endParaRPr lang="en-US" dirty="0"/>
                </a:p>
              </p:txBody>
            </p:sp>
          </mc:Choice>
          <mc:Fallback xmlns="">
            <p:sp>
              <p:nvSpPr>
                <p:cNvPr id="53" name="TextBox 52">
                  <a:extLst>
                    <a:ext uri="{FF2B5EF4-FFF2-40B4-BE49-F238E27FC236}">
                      <a16:creationId xmlns:a16="http://schemas.microsoft.com/office/drawing/2014/main" id="{8BE0A306-6339-42F5-ACFC-9C346162CC74}"/>
                    </a:ext>
                  </a:extLst>
                </p:cNvPr>
                <p:cNvSpPr txBox="1">
                  <a:spLocks noRot="1" noChangeAspect="1" noMove="1" noResize="1" noEditPoints="1" noAdjustHandles="1" noChangeArrowheads="1" noChangeShapeType="1" noTextEdit="1"/>
                </p:cNvSpPr>
                <p:nvPr/>
              </p:nvSpPr>
              <p:spPr>
                <a:xfrm>
                  <a:off x="5486399" y="5306705"/>
                  <a:ext cx="3657601" cy="1246495"/>
                </a:xfrm>
                <a:prstGeom prst="rect">
                  <a:avLst/>
                </a:prstGeom>
                <a:blipFill>
                  <a:blip r:embed="rId6"/>
                  <a:stretch>
                    <a:fillRect l="-998" t="-1463" b="-4878"/>
                  </a:stretch>
                </a:blipFill>
                <a:ln w="3175">
                  <a:solidFill>
                    <a:schemeClr val="tx1"/>
                  </a:solidFill>
                </a:ln>
              </p:spPr>
              <p:txBody>
                <a:bodyPr/>
                <a:lstStyle/>
                <a:p>
                  <a:r>
                    <a:rPr lang="en-US">
                      <a:noFill/>
                    </a:rPr>
                    <a:t> </a:t>
                  </a:r>
                </a:p>
              </p:txBody>
            </p:sp>
          </mc:Fallback>
        </mc:AlternateContent>
      </p:grpSp>
      <p:sp>
        <p:nvSpPr>
          <p:cNvPr id="13" name="Rectangle 12">
            <a:extLst>
              <a:ext uri="{FF2B5EF4-FFF2-40B4-BE49-F238E27FC236}">
                <a16:creationId xmlns:a16="http://schemas.microsoft.com/office/drawing/2014/main" id="{9B46448A-E43D-43BE-82D3-4468E8E8C08B}"/>
              </a:ext>
            </a:extLst>
          </p:cNvPr>
          <p:cNvSpPr/>
          <p:nvPr/>
        </p:nvSpPr>
        <p:spPr>
          <a:xfrm>
            <a:off x="0" y="1371600"/>
            <a:ext cx="9296400" cy="5171607"/>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A22E60F8-C8EF-4777-80CD-E50D4821DF67}"/>
                  </a:ext>
                </a:extLst>
              </p:cNvPr>
              <p:cNvSpPr/>
              <p:nvPr/>
            </p:nvSpPr>
            <p:spPr>
              <a:xfrm>
                <a:off x="1512840" y="2350243"/>
                <a:ext cx="6118320" cy="31361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Unicode MS"/>
                    <a:ea typeface="Arial Unicode MS"/>
                    <a:cs typeface="Arial Unicode MS"/>
                  </a:rPr>
                  <a:t>“Addressing” registers: </a:t>
                </a:r>
              </a:p>
              <a:p>
                <a:endParaRPr lang="en-US" sz="900" b="1" dirty="0">
                  <a:solidFill>
                    <a:schemeClr val="tx1"/>
                  </a:solidFill>
                  <a:latin typeface="Arial Unicode MS"/>
                  <a:ea typeface="Arial Unicode MS"/>
                  <a:cs typeface="Arial Unicode MS"/>
                </a:endParaRPr>
              </a:p>
              <a:p>
                <a:pPr marL="342900" indent="-342900">
                  <a:buFont typeface="Arial" panose="020B0604020202020204" pitchFamily="34" charset="0"/>
                  <a:buChar char="•"/>
                </a:pPr>
                <a:r>
                  <a:rPr lang="en-US" sz="2400" dirty="0">
                    <a:solidFill>
                      <a:schemeClr val="tx1"/>
                    </a:solidFill>
                    <a:latin typeface="Arial Unicode MS"/>
                    <a:ea typeface="Arial Unicode MS"/>
                    <a:cs typeface="Arial Unicode MS"/>
                  </a:rPr>
                  <a:t>Complex even in tiniest programs</a:t>
                </a:r>
              </a:p>
              <a:p>
                <a:pPr marL="342900" indent="-342900">
                  <a:buFont typeface="Arial" panose="020B0604020202020204" pitchFamily="34" charset="0"/>
                  <a:buChar char="•"/>
                </a:pPr>
                <a:endParaRPr lang="en-US" sz="1200" dirty="0">
                  <a:solidFill>
                    <a:schemeClr val="tx1"/>
                  </a:solidFill>
                  <a:latin typeface="Arial Unicode MS"/>
                  <a:ea typeface="Arial Unicode MS"/>
                  <a:cs typeface="Arial Unicode MS"/>
                </a:endParaRPr>
              </a:p>
              <a:p>
                <a:pPr marL="285750" indent="-285750">
                  <a:buFont typeface="Arial" panose="020B0604020202020204" pitchFamily="34" charset="0"/>
                  <a:buChar char="•"/>
                </a:pPr>
                <a:r>
                  <a:rPr lang="en-US" sz="2400" dirty="0">
                    <a:solidFill>
                      <a:schemeClr val="tx1"/>
                    </a:solidFill>
                    <a:latin typeface="Arial Unicode MS"/>
                    <a:ea typeface="Arial Unicode MS"/>
                    <a:cs typeface="Arial Unicode MS"/>
                  </a:rPr>
                  <a:t>More like compiler output than abstract semantics</a:t>
                </a:r>
              </a:p>
              <a:p>
                <a:pPr marL="285750" indent="-285750">
                  <a:buFont typeface="Arial" panose="020B0604020202020204" pitchFamily="34" charset="0"/>
                  <a:buChar char="•"/>
                </a:pPr>
                <a:endParaRPr lang="en-US" sz="1200" dirty="0">
                  <a:solidFill>
                    <a:schemeClr val="tx1"/>
                  </a:solidFill>
                  <a:latin typeface="Arial Unicode MS"/>
                  <a:ea typeface="Arial Unicode MS"/>
                  <a:cs typeface="Arial Unicode MS"/>
                </a:endParaRPr>
              </a:p>
              <a:p>
                <a:pPr marL="285750" indent="-285750">
                  <a:buFont typeface="Arial" panose="020B0604020202020204" pitchFamily="34" charset="0"/>
                  <a:buChar char="•"/>
                </a:pPr>
                <a:r>
                  <a:rPr lang="en-US" sz="2400" dirty="0">
                    <a:solidFill>
                      <a:schemeClr val="tx1"/>
                    </a:solidFill>
                    <a:latin typeface="Arial Unicode MS"/>
                    <a:ea typeface="Arial Unicode MS"/>
                    <a:cs typeface="Arial Unicode MS"/>
                  </a:rPr>
                  <a:t>Could be generated by computer, but:</a:t>
                </a:r>
                <a:br>
                  <a:rPr lang="en-US" sz="2400" dirty="0">
                    <a:solidFill>
                      <a:schemeClr val="tx1"/>
                    </a:solidFill>
                    <a:latin typeface="Arial Unicode MS"/>
                    <a:ea typeface="Arial Unicode MS"/>
                    <a:cs typeface="Arial Unicode MS"/>
                  </a:rPr>
                </a:br>
                <a:r>
                  <a:rPr lang="en-US" sz="2400" dirty="0">
                    <a:solidFill>
                      <a:schemeClr val="tx1"/>
                    </a:solidFill>
                    <a:latin typeface="Arial Unicode MS"/>
                    <a:ea typeface="Arial Unicode MS"/>
                    <a:cs typeface="Arial Unicode MS"/>
                  </a:rPr>
                  <a:t>Need semantics of “</a:t>
                </a:r>
                <a:r>
                  <a:rPr lang="en-US" sz="2400" i="1" dirty="0">
                    <a:solidFill>
                      <a:schemeClr val="tx1"/>
                    </a:solidFill>
                    <a:latin typeface="Arial Unicode MS"/>
                    <a:ea typeface="Arial Unicode MS"/>
                    <a:cs typeface="Arial Unicode MS"/>
                  </a:rPr>
                  <a:t>on register </a:t>
                </a:r>
                <a14:m>
                  <m:oMath xmlns:m="http://schemas.openxmlformats.org/officeDocument/2006/math">
                    <m:r>
                      <a:rPr lang="en-US" sz="2400" i="1" smtClean="0">
                        <a:solidFill>
                          <a:schemeClr val="tx1"/>
                        </a:solidFill>
                        <a:latin typeface="Cambria Math" panose="02040503050406030204" pitchFamily="18" charset="0"/>
                        <a:ea typeface="Arial Unicode MS"/>
                        <a:cs typeface="Arial Unicode MS"/>
                      </a:rPr>
                      <m:t>𝑋</m:t>
                    </m:r>
                  </m:oMath>
                </a14:m>
                <a:r>
                  <a:rPr lang="en-US" sz="2400" dirty="0">
                    <a:solidFill>
                      <a:schemeClr val="tx1"/>
                    </a:solidFill>
                    <a:latin typeface="Arial Unicode MS"/>
                    <a:ea typeface="Arial Unicode MS"/>
                    <a:cs typeface="Arial Unicode MS"/>
                  </a:rPr>
                  <a:t>” first</a:t>
                </a:r>
              </a:p>
            </p:txBody>
          </p:sp>
        </mc:Choice>
        <mc:Fallback xmlns="">
          <p:sp>
            <p:nvSpPr>
              <p:cNvPr id="15" name="Rectangle: Rounded Corners 14">
                <a:extLst>
                  <a:ext uri="{FF2B5EF4-FFF2-40B4-BE49-F238E27FC236}">
                    <a16:creationId xmlns:a16="http://schemas.microsoft.com/office/drawing/2014/main" id="{A22E60F8-C8EF-4777-80CD-E50D4821DF67}"/>
                  </a:ext>
                </a:extLst>
              </p:cNvPr>
              <p:cNvSpPr>
                <a:spLocks noRot="1" noChangeAspect="1" noMove="1" noResize="1" noEditPoints="1" noAdjustHandles="1" noChangeArrowheads="1" noChangeShapeType="1" noTextEdit="1"/>
              </p:cNvSpPr>
              <p:nvPr/>
            </p:nvSpPr>
            <p:spPr>
              <a:xfrm>
                <a:off x="1512840" y="2350243"/>
                <a:ext cx="6118320" cy="3136153"/>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70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986F93-26F0-495D-BFF4-1C348AA2EE8E}"/>
              </a:ext>
            </a:extLst>
          </p:cNvPr>
          <p:cNvSpPr/>
          <p:nvPr/>
        </p:nvSpPr>
        <p:spPr>
          <a:xfrm>
            <a:off x="457200" y="4191000"/>
            <a:ext cx="8077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12" name="Rectangle 11">
            <a:extLst>
              <a:ext uri="{FF2B5EF4-FFF2-40B4-BE49-F238E27FC236}">
                <a16:creationId xmlns:a16="http://schemas.microsoft.com/office/drawing/2014/main" id="{59E8ED78-DB7B-45A0-8C58-B68A8EA95F54}"/>
              </a:ext>
            </a:extLst>
          </p:cNvPr>
          <p:cNvSpPr/>
          <p:nvPr/>
        </p:nvSpPr>
        <p:spPr>
          <a:xfrm>
            <a:off x="457200" y="1981200"/>
            <a:ext cx="8077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2" name="Title 1">
            <a:extLst>
              <a:ext uri="{FF2B5EF4-FFF2-40B4-BE49-F238E27FC236}">
                <a16:creationId xmlns:a16="http://schemas.microsoft.com/office/drawing/2014/main" id="{4BD1CDE9-1DC9-491F-9D71-4BBAD78ED62C}"/>
              </a:ext>
            </a:extLst>
          </p:cNvPr>
          <p:cNvSpPr>
            <a:spLocks noGrp="1"/>
          </p:cNvSpPr>
          <p:nvPr>
            <p:ph type="title"/>
          </p:nvPr>
        </p:nvSpPr>
        <p:spPr/>
        <p:txBody>
          <a:bodyPr/>
          <a:lstStyle/>
          <a:p>
            <a:r>
              <a:rPr lang="en-US" dirty="0"/>
              <a:t>More “easy” things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52EDD8-A67D-4B9A-9F87-E9F039D1C391}"/>
                  </a:ext>
                </a:extLst>
              </p:cNvPr>
              <p:cNvSpPr>
                <a:spLocks noGrp="1"/>
              </p:cNvSpPr>
              <p:nvPr>
                <p:ph idx="1"/>
              </p:nvPr>
            </p:nvSpPr>
            <p:spPr>
              <a:xfrm>
                <a:off x="457200" y="1371600"/>
                <a:ext cx="8534400" cy="5029200"/>
              </a:xfrm>
            </p:spPr>
            <p:txBody>
              <a:bodyPr>
                <a:normAutofit/>
              </a:bodyPr>
              <a:lstStyle/>
              <a:p>
                <a:pPr marL="0" indent="0">
                  <a:buNone/>
                </a:pPr>
                <a:r>
                  <a:rPr lang="en-US" b="1" dirty="0"/>
                  <a:t>In pseudo-code, informal explanations:</a:t>
                </a:r>
              </a:p>
              <a:p>
                <a:r>
                  <a:rPr lang="en-US" dirty="0"/>
                  <a:t>“we apply </a:t>
                </a:r>
                <a14:m>
                  <m:oMath xmlns:m="http://schemas.openxmlformats.org/officeDocument/2006/math">
                    <m:r>
                      <a:rPr lang="en-US" b="0" i="1" smtClean="0">
                        <a:latin typeface="Cambria Math" panose="02040503050406030204" pitchFamily="18" charset="0"/>
                      </a:rPr>
                      <m:t>𝑈</m:t>
                    </m:r>
                  </m:oMath>
                </a14:m>
                <a:r>
                  <a:rPr lang="en-US" dirty="0"/>
                  <a:t> to </a:t>
                </a:r>
                <a14:m>
                  <m:oMath xmlns:m="http://schemas.openxmlformats.org/officeDocument/2006/math">
                    <m:r>
                      <a:rPr lang="en-US" b="0" i="1" smtClean="0">
                        <a:latin typeface="Cambria Math" panose="02040503050406030204" pitchFamily="18" charset="0"/>
                      </a:rPr>
                      <m:t>𝑋</m:t>
                    </m:r>
                  </m:oMath>
                </a14:m>
                <a:r>
                  <a:rPr lang="en-US" dirty="0"/>
                  <a:t> in the diagonal basis”</a:t>
                </a:r>
                <a:br>
                  <a:rPr lang="en-US" dirty="0"/>
                </a:b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𝑋</m:t>
                    </m:r>
                  </m:oMath>
                </a14:m>
                <a:r>
                  <a:rPr lang="en-US" dirty="0"/>
                  <a:t> in the diagonal basis” treated as register</a:t>
                </a:r>
              </a:p>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be the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qubit of </a:t>
                </a:r>
                <a14:m>
                  <m:oMath xmlns:m="http://schemas.openxmlformats.org/officeDocument/2006/math">
                    <m:r>
                      <a:rPr lang="en-US" b="0" i="1" smtClean="0">
                        <a:latin typeface="Cambria Math" panose="02040503050406030204" pitchFamily="18" charset="0"/>
                      </a:rPr>
                      <m:t>𝑋</m:t>
                    </m:r>
                  </m:oMath>
                </a14:m>
                <a:r>
                  <a:rPr lang="en-US" dirty="0"/>
                  <a:t>”</a:t>
                </a:r>
                <a:br>
                  <a:rPr lang="en-US" dirty="0"/>
                </a:br>
                <a14:m>
                  <m:oMath xmlns:m="http://schemas.openxmlformats.org/officeDocument/2006/math">
                    <m:r>
                      <a:rPr lang="en-US" b="0"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a:latin typeface="Cambria Math" panose="02040503050406030204" pitchFamily="18" charset="0"/>
                      </a:rPr>
                      <m:t>𝑖</m:t>
                    </m:r>
                  </m:oMath>
                </a14:m>
                <a:r>
                  <a:rPr lang="en-US" dirty="0"/>
                  <a:t>-</a:t>
                </a:r>
                <a:r>
                  <a:rPr lang="en-US" dirty="0" err="1"/>
                  <a:t>th</a:t>
                </a:r>
                <a:r>
                  <a:rPr lang="en-US" dirty="0"/>
                  <a:t> qubit” is treated as a (sub-)register</a:t>
                </a:r>
              </a:p>
              <a:p>
                <a:r>
                  <a:rPr lang="en-US" dirty="0"/>
                  <a:t>“initialize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with an EPR pair”</a:t>
                </a:r>
                <a:br>
                  <a:rPr lang="en-US" dirty="0"/>
                </a:b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𝑌</m:t>
                    </m:r>
                  </m:oMath>
                </a14:m>
                <a:r>
                  <a:rPr lang="en-US" dirty="0"/>
                  <a:t> is treated like a register (composition)</a:t>
                </a:r>
              </a:p>
              <a:p>
                <a:r>
                  <a:rPr lang="en-US" dirty="0"/>
                  <a:t>“measuring position disturbs momentum”</a:t>
                </a: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position &amp; momentum are “registers”</a:t>
                </a:r>
              </a:p>
            </p:txBody>
          </p:sp>
        </mc:Choice>
        <mc:Fallback xmlns="">
          <p:sp>
            <p:nvSpPr>
              <p:cNvPr id="3" name="Content Placeholder 2">
                <a:extLst>
                  <a:ext uri="{FF2B5EF4-FFF2-40B4-BE49-F238E27FC236}">
                    <a16:creationId xmlns:a16="http://schemas.microsoft.com/office/drawing/2014/main" id="{A452EDD8-A67D-4B9A-9F87-E9F039D1C391}"/>
                  </a:ext>
                </a:extLst>
              </p:cNvPr>
              <p:cNvSpPr>
                <a:spLocks noGrp="1" noRot="1" noChangeAspect="1" noMove="1" noResize="1" noEditPoints="1" noAdjustHandles="1" noChangeArrowheads="1" noChangeShapeType="1" noTextEdit="1"/>
              </p:cNvSpPr>
              <p:nvPr>
                <p:ph idx="1"/>
              </p:nvPr>
            </p:nvSpPr>
            <p:spPr>
              <a:xfrm>
                <a:off x="457200" y="1371600"/>
                <a:ext cx="8534400" cy="5029200"/>
              </a:xfrm>
              <a:blipFill>
                <a:blip r:embed="rId2"/>
                <a:stretch>
                  <a:fillRect l="-1786" t="-1576" b="-97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C153FDA-19A1-476E-89A2-FC310189F535}"/>
              </a:ext>
            </a:extLst>
          </p:cNvPr>
          <p:cNvSpPr>
            <a:spLocks noGrp="1"/>
          </p:cNvSpPr>
          <p:nvPr>
            <p:ph type="ftr" sz="quarter" idx="11"/>
          </p:nvPr>
        </p:nvSpPr>
        <p:spPr/>
        <p:txBody>
          <a:bodyPr/>
          <a:lstStyle/>
          <a:p>
            <a:r>
              <a:rPr lang="en-US"/>
              <a:t>Quantum and Classical Registers</a:t>
            </a:r>
            <a:endParaRPr lang="en-US" dirty="0"/>
          </a:p>
        </p:txBody>
      </p:sp>
    </p:spTree>
    <p:extLst>
      <p:ext uri="{BB962C8B-B14F-4D97-AF65-F5344CB8AC3E}">
        <p14:creationId xmlns:p14="http://schemas.microsoft.com/office/powerpoint/2010/main" val="156995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C886E-29EE-4A8F-A3D0-99D4A3B1F9E1}"/>
              </a:ext>
            </a:extLst>
          </p:cNvPr>
          <p:cNvSpPr/>
          <p:nvPr/>
        </p:nvSpPr>
        <p:spPr>
          <a:xfrm>
            <a:off x="457200" y="4332974"/>
            <a:ext cx="64008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8" name="Rectangle 7">
            <a:extLst>
              <a:ext uri="{FF2B5EF4-FFF2-40B4-BE49-F238E27FC236}">
                <a16:creationId xmlns:a16="http://schemas.microsoft.com/office/drawing/2014/main" id="{AEF5EEF1-BFC2-4C0B-AD68-D95781F4146B}"/>
              </a:ext>
            </a:extLst>
          </p:cNvPr>
          <p:cNvSpPr/>
          <p:nvPr/>
        </p:nvSpPr>
        <p:spPr>
          <a:xfrm>
            <a:off x="457200" y="3505200"/>
            <a:ext cx="64008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7" name="Rectangle 6">
            <a:extLst>
              <a:ext uri="{FF2B5EF4-FFF2-40B4-BE49-F238E27FC236}">
                <a16:creationId xmlns:a16="http://schemas.microsoft.com/office/drawing/2014/main" id="{BD754B35-F90A-4401-9D5B-BC313B112E85}"/>
              </a:ext>
            </a:extLst>
          </p:cNvPr>
          <p:cNvSpPr/>
          <p:nvPr/>
        </p:nvSpPr>
        <p:spPr>
          <a:xfrm>
            <a:off x="457200" y="2667000"/>
            <a:ext cx="64008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2" name="Title 1">
            <a:extLst>
              <a:ext uri="{FF2B5EF4-FFF2-40B4-BE49-F238E27FC236}">
                <a16:creationId xmlns:a16="http://schemas.microsoft.com/office/drawing/2014/main" id="{5767C805-D9F1-4678-AAE9-84BFF617FB17}"/>
              </a:ext>
            </a:extLst>
          </p:cNvPr>
          <p:cNvSpPr>
            <a:spLocks noGrp="1"/>
          </p:cNvSpPr>
          <p:nvPr>
            <p:ph type="title"/>
          </p:nvPr>
        </p:nvSpPr>
        <p:spPr/>
        <p:txBody>
          <a:bodyPr/>
          <a:lstStyle/>
          <a:p>
            <a:r>
              <a:rPr lang="en-US" dirty="0"/>
              <a:t>Semantics of quantum registers?</a:t>
            </a:r>
          </a:p>
        </p:txBody>
      </p:sp>
      <p:sp>
        <p:nvSpPr>
          <p:cNvPr id="3" name="Content Placeholder 2">
            <a:extLst>
              <a:ext uri="{FF2B5EF4-FFF2-40B4-BE49-F238E27FC236}">
                <a16:creationId xmlns:a16="http://schemas.microsoft.com/office/drawing/2014/main" id="{68C4B3F3-0737-4A2B-AC1C-F4EF2C7FC3EB}"/>
              </a:ext>
            </a:extLst>
          </p:cNvPr>
          <p:cNvSpPr>
            <a:spLocks noGrp="1"/>
          </p:cNvSpPr>
          <p:nvPr>
            <p:ph idx="1"/>
          </p:nvPr>
        </p:nvSpPr>
        <p:spPr>
          <a:xfrm>
            <a:off x="457200" y="1752600"/>
            <a:ext cx="8229600" cy="4648200"/>
          </a:xfrm>
        </p:spPr>
        <p:txBody>
          <a:bodyPr>
            <a:normAutofit/>
          </a:bodyPr>
          <a:lstStyle/>
          <a:p>
            <a:pPr marL="0" indent="0">
              <a:buNone/>
            </a:pPr>
            <a:r>
              <a:rPr lang="en-US" b="1" dirty="0"/>
              <a:t>Existing approaches:</a:t>
            </a:r>
          </a:p>
          <a:p>
            <a:pPr marL="0" indent="0">
              <a:buNone/>
            </a:pPr>
            <a:endParaRPr lang="en-US" sz="1400" dirty="0"/>
          </a:p>
          <a:p>
            <a:r>
              <a:rPr lang="en-US" dirty="0"/>
              <a:t>Lists of qubits / dimension counting</a:t>
            </a:r>
          </a:p>
          <a:p>
            <a:endParaRPr lang="en-US" sz="1400" dirty="0"/>
          </a:p>
          <a:p>
            <a:r>
              <a:rPr lang="en-US" dirty="0"/>
              <a:t>Swaps / associators</a:t>
            </a:r>
          </a:p>
          <a:p>
            <a:endParaRPr lang="en-US" sz="1400" dirty="0"/>
          </a:p>
          <a:p>
            <a:r>
              <a:rPr lang="en-US" dirty="0"/>
              <a:t>Tensor product of family of spaces</a:t>
            </a:r>
          </a:p>
        </p:txBody>
      </p:sp>
      <p:sp>
        <p:nvSpPr>
          <p:cNvPr id="4" name="Footer Placeholder 3">
            <a:extLst>
              <a:ext uri="{FF2B5EF4-FFF2-40B4-BE49-F238E27FC236}">
                <a16:creationId xmlns:a16="http://schemas.microsoft.com/office/drawing/2014/main" id="{B083738C-42D0-42FE-96BE-64A3E80964BF}"/>
              </a:ext>
            </a:extLst>
          </p:cNvPr>
          <p:cNvSpPr>
            <a:spLocks noGrp="1"/>
          </p:cNvSpPr>
          <p:nvPr>
            <p:ph type="ftr" sz="quarter" idx="11"/>
          </p:nvPr>
        </p:nvSpPr>
        <p:spPr/>
        <p:txBody>
          <a:bodyPr/>
          <a:lstStyle/>
          <a:p>
            <a:r>
              <a:rPr lang="en-US"/>
              <a:t>Quantum and Classical Registers</a:t>
            </a:r>
            <a:endParaRPr lang="en-US" dirty="0"/>
          </a:p>
        </p:txBody>
      </p:sp>
      <p:sp>
        <p:nvSpPr>
          <p:cNvPr id="6" name="Rectangle: Rounded Corners 5">
            <a:extLst>
              <a:ext uri="{FF2B5EF4-FFF2-40B4-BE49-F238E27FC236}">
                <a16:creationId xmlns:a16="http://schemas.microsoft.com/office/drawing/2014/main" id="{4D4C791A-D758-4959-B151-E8E36DAA7EA7}"/>
              </a:ext>
            </a:extLst>
          </p:cNvPr>
          <p:cNvSpPr/>
          <p:nvPr/>
        </p:nvSpPr>
        <p:spPr>
          <a:xfrm rot="20280949">
            <a:off x="6823995" y="3148463"/>
            <a:ext cx="16764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Unicode MS"/>
                <a:ea typeface="Arial Unicode MS"/>
                <a:cs typeface="Arial Unicode MS"/>
              </a:rPr>
              <a:t>Limited and/or complicated</a:t>
            </a:r>
          </a:p>
        </p:txBody>
      </p:sp>
    </p:spTree>
    <p:extLst>
      <p:ext uri="{BB962C8B-B14F-4D97-AF65-F5344CB8AC3E}">
        <p14:creationId xmlns:p14="http://schemas.microsoft.com/office/powerpoint/2010/main" val="413541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133F38-5D2E-44DB-8B28-9D3F4D0EBA44}"/>
              </a:ext>
            </a:extLst>
          </p:cNvPr>
          <p:cNvSpPr/>
          <p:nvPr/>
        </p:nvSpPr>
        <p:spPr>
          <a:xfrm>
            <a:off x="457200" y="2243618"/>
            <a:ext cx="64770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17" name="Rectangle 16">
            <a:extLst>
              <a:ext uri="{FF2B5EF4-FFF2-40B4-BE49-F238E27FC236}">
                <a16:creationId xmlns:a16="http://schemas.microsoft.com/office/drawing/2014/main" id="{BC77FFFF-A5DC-4329-BA2E-5B9235DC3C31}"/>
              </a:ext>
            </a:extLst>
          </p:cNvPr>
          <p:cNvSpPr/>
          <p:nvPr/>
        </p:nvSpPr>
        <p:spPr>
          <a:xfrm>
            <a:off x="457200" y="2961374"/>
            <a:ext cx="64770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18" name="Rectangle 17">
            <a:extLst>
              <a:ext uri="{FF2B5EF4-FFF2-40B4-BE49-F238E27FC236}">
                <a16:creationId xmlns:a16="http://schemas.microsoft.com/office/drawing/2014/main" id="{0AD2E94C-5D91-4C78-8B6C-F52F066FEB52}"/>
              </a:ext>
            </a:extLst>
          </p:cNvPr>
          <p:cNvSpPr/>
          <p:nvPr/>
        </p:nvSpPr>
        <p:spPr>
          <a:xfrm>
            <a:off x="457200" y="3723374"/>
            <a:ext cx="64770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19" name="Rectangle 18">
            <a:extLst>
              <a:ext uri="{FF2B5EF4-FFF2-40B4-BE49-F238E27FC236}">
                <a16:creationId xmlns:a16="http://schemas.microsoft.com/office/drawing/2014/main" id="{1BBFCF73-3F1B-46A3-B521-AE3D0C7E9479}"/>
              </a:ext>
            </a:extLst>
          </p:cNvPr>
          <p:cNvSpPr/>
          <p:nvPr/>
        </p:nvSpPr>
        <p:spPr>
          <a:xfrm>
            <a:off x="457200" y="4457142"/>
            <a:ext cx="64770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20" name="Rectangle 19">
            <a:extLst>
              <a:ext uri="{FF2B5EF4-FFF2-40B4-BE49-F238E27FC236}">
                <a16:creationId xmlns:a16="http://schemas.microsoft.com/office/drawing/2014/main" id="{A62E47B9-D2C4-401D-A754-74C3110515D1}"/>
              </a:ext>
            </a:extLst>
          </p:cNvPr>
          <p:cNvSpPr/>
          <p:nvPr/>
        </p:nvSpPr>
        <p:spPr>
          <a:xfrm>
            <a:off x="457200" y="5190910"/>
            <a:ext cx="6477000" cy="46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2" name="Title 1">
            <a:extLst>
              <a:ext uri="{FF2B5EF4-FFF2-40B4-BE49-F238E27FC236}">
                <a16:creationId xmlns:a16="http://schemas.microsoft.com/office/drawing/2014/main" id="{0A34EC9E-2094-4673-A431-5C3C189C0B72}"/>
              </a:ext>
            </a:extLst>
          </p:cNvPr>
          <p:cNvSpPr>
            <a:spLocks noGrp="1"/>
          </p:cNvSpPr>
          <p:nvPr>
            <p:ph type="title"/>
          </p:nvPr>
        </p:nvSpPr>
        <p:spPr/>
        <p:txBody>
          <a:bodyPr/>
          <a:lstStyle/>
          <a:p>
            <a:r>
              <a:rPr lang="en-US" dirty="0"/>
              <a:t>Semantics of quantum registers?!?</a:t>
            </a:r>
          </a:p>
        </p:txBody>
      </p:sp>
      <p:sp>
        <p:nvSpPr>
          <p:cNvPr id="3" name="Content Placeholder 2">
            <a:extLst>
              <a:ext uri="{FF2B5EF4-FFF2-40B4-BE49-F238E27FC236}">
                <a16:creationId xmlns:a16="http://schemas.microsoft.com/office/drawing/2014/main" id="{8D723F73-A988-4CFD-A245-AF002B467E5E}"/>
              </a:ext>
            </a:extLst>
          </p:cNvPr>
          <p:cNvSpPr>
            <a:spLocks noGrp="1"/>
          </p:cNvSpPr>
          <p:nvPr>
            <p:ph idx="1"/>
          </p:nvPr>
        </p:nvSpPr>
        <p:spPr/>
        <p:txBody>
          <a:bodyPr>
            <a:normAutofit/>
          </a:bodyPr>
          <a:lstStyle/>
          <a:p>
            <a:pPr marL="0" indent="0">
              <a:buNone/>
            </a:pPr>
            <a:r>
              <a:rPr lang="en-US" b="1" dirty="0"/>
              <a:t>Want:</a:t>
            </a:r>
          </a:p>
          <a:p>
            <a:r>
              <a:rPr lang="en-US" dirty="0"/>
              <a:t>“What is a register?”</a:t>
            </a:r>
          </a:p>
          <a:p>
            <a:endParaRPr lang="en-US" sz="800" dirty="0"/>
          </a:p>
          <a:p>
            <a:r>
              <a:rPr lang="en-US" dirty="0"/>
              <a:t>Captures the informal use-examples</a:t>
            </a:r>
          </a:p>
          <a:p>
            <a:endParaRPr lang="en-US" sz="800" dirty="0"/>
          </a:p>
          <a:p>
            <a:r>
              <a:rPr lang="en-US" dirty="0"/>
              <a:t>No fiddling, clean abstract definition</a:t>
            </a:r>
          </a:p>
          <a:p>
            <a:endParaRPr lang="en-US" sz="800" dirty="0"/>
          </a:p>
          <a:p>
            <a:r>
              <a:rPr lang="en-US" dirty="0"/>
              <a:t>Independent of memory model</a:t>
            </a:r>
          </a:p>
          <a:p>
            <a:endParaRPr lang="en-US" sz="800" dirty="0"/>
          </a:p>
          <a:p>
            <a:r>
              <a:rPr lang="en-US" dirty="0"/>
              <a:t>Easy to formalize (e.g., Isabelle/HOL)</a:t>
            </a:r>
          </a:p>
          <a:p>
            <a:pPr marL="0" indent="0">
              <a:buNone/>
            </a:pPr>
            <a:endParaRPr lang="en-US" dirty="0"/>
          </a:p>
        </p:txBody>
      </p:sp>
      <p:sp>
        <p:nvSpPr>
          <p:cNvPr id="4" name="Footer Placeholder 3">
            <a:extLst>
              <a:ext uri="{FF2B5EF4-FFF2-40B4-BE49-F238E27FC236}">
                <a16:creationId xmlns:a16="http://schemas.microsoft.com/office/drawing/2014/main" id="{6B1412A4-3327-424D-9D0E-E9F96EA1A0C7}"/>
              </a:ext>
            </a:extLst>
          </p:cNvPr>
          <p:cNvSpPr>
            <a:spLocks noGrp="1"/>
          </p:cNvSpPr>
          <p:nvPr>
            <p:ph type="ftr" sz="quarter" idx="11"/>
          </p:nvPr>
        </p:nvSpPr>
        <p:spPr/>
        <p:txBody>
          <a:bodyPr/>
          <a:lstStyle/>
          <a:p>
            <a:r>
              <a:rPr lang="en-US"/>
              <a:t>Quantum and Classical Registers</a:t>
            </a:r>
            <a:endParaRPr lang="en-US" dirty="0"/>
          </a:p>
        </p:txBody>
      </p:sp>
      <p:cxnSp>
        <p:nvCxnSpPr>
          <p:cNvPr id="6" name="Straight Connector 5">
            <a:extLst>
              <a:ext uri="{FF2B5EF4-FFF2-40B4-BE49-F238E27FC236}">
                <a16:creationId xmlns:a16="http://schemas.microsoft.com/office/drawing/2014/main" id="{ECF979B0-306D-458B-B6EB-E644F6936FB6}"/>
              </a:ext>
            </a:extLst>
          </p:cNvPr>
          <p:cNvCxnSpPr>
            <a:cxnSpLocks/>
          </p:cNvCxnSpPr>
          <p:nvPr/>
        </p:nvCxnSpPr>
        <p:spPr>
          <a:xfrm flipV="1">
            <a:off x="1143000" y="731838"/>
            <a:ext cx="6781800" cy="258762"/>
          </a:xfrm>
          <a:prstGeom prst="line">
            <a:avLst/>
          </a:prstGeom>
          <a:ln w="984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BB24DAB-0D2C-4F55-BCD6-E0106111B4B8}"/>
              </a:ext>
            </a:extLst>
          </p:cNvPr>
          <p:cNvSpPr txBox="1"/>
          <p:nvPr/>
        </p:nvSpPr>
        <p:spPr>
          <a:xfrm rot="21190465">
            <a:off x="3381657" y="1052675"/>
            <a:ext cx="2178738" cy="615553"/>
          </a:xfrm>
          <a:prstGeom prst="rect">
            <a:avLst/>
          </a:prstGeom>
          <a:solidFill>
            <a:srgbClr val="FFFFFF">
              <a:alpha val="78039"/>
            </a:srgbClr>
          </a:solidFill>
        </p:spPr>
        <p:txBody>
          <a:bodyPr wrap="none" rtlCol="0">
            <a:spAutoFit/>
          </a:bodyPr>
          <a:lstStyle/>
          <a:p>
            <a:r>
              <a:rPr lang="en-US" sz="3400" b="1" dirty="0">
                <a:solidFill>
                  <a:srgbClr val="FF0000"/>
                </a:solidFill>
              </a:rPr>
              <a:t>Our results</a:t>
            </a:r>
          </a:p>
        </p:txBody>
      </p:sp>
      <p:pic>
        <p:nvPicPr>
          <p:cNvPr id="13" name="Graphic 12">
            <a:extLst>
              <a:ext uri="{FF2B5EF4-FFF2-40B4-BE49-F238E27FC236}">
                <a16:creationId xmlns:a16="http://schemas.microsoft.com/office/drawing/2014/main" id="{185D8DFF-6F10-4B53-8C8B-CE7432F1B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2941" y="2119076"/>
            <a:ext cx="3838118" cy="3838118"/>
          </a:xfrm>
          <a:prstGeom prst="rect">
            <a:avLst/>
          </a:prstGeom>
        </p:spPr>
      </p:pic>
      <p:sp>
        <p:nvSpPr>
          <p:cNvPr id="15" name="Rectangle: Rounded Corners 14">
            <a:extLst>
              <a:ext uri="{FF2B5EF4-FFF2-40B4-BE49-F238E27FC236}">
                <a16:creationId xmlns:a16="http://schemas.microsoft.com/office/drawing/2014/main" id="{46EB3715-7299-44D0-8F1E-ADB2B5C1E4C8}"/>
              </a:ext>
            </a:extLst>
          </p:cNvPr>
          <p:cNvSpPr/>
          <p:nvPr/>
        </p:nvSpPr>
        <p:spPr>
          <a:xfrm rot="19940986">
            <a:off x="7323314" y="5041292"/>
            <a:ext cx="1524000" cy="1066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Unicode MS"/>
                <a:ea typeface="Arial Unicode MS"/>
                <a:cs typeface="Arial Unicode MS"/>
              </a:rPr>
              <a:t>Also for classical registers!</a:t>
            </a:r>
          </a:p>
        </p:txBody>
      </p:sp>
      <p:sp>
        <p:nvSpPr>
          <p:cNvPr id="21" name="TextBox 20">
            <a:extLst>
              <a:ext uri="{FF2B5EF4-FFF2-40B4-BE49-F238E27FC236}">
                <a16:creationId xmlns:a16="http://schemas.microsoft.com/office/drawing/2014/main" id="{08007F1C-2200-4B39-92F4-52362AEE77AA}"/>
              </a:ext>
            </a:extLst>
          </p:cNvPr>
          <p:cNvSpPr txBox="1"/>
          <p:nvPr/>
        </p:nvSpPr>
        <p:spPr>
          <a:xfrm>
            <a:off x="-76200" y="6324600"/>
            <a:ext cx="3025187" cy="246221"/>
          </a:xfrm>
          <a:prstGeom prst="rect">
            <a:avLst/>
          </a:prstGeom>
          <a:noFill/>
        </p:spPr>
        <p:txBody>
          <a:bodyPr wrap="none" rtlCol="0">
            <a:spAutoFit/>
          </a:bodyPr>
          <a:lstStyle/>
          <a:p>
            <a:r>
              <a:rPr lang="en-US" sz="1000" dirty="0"/>
              <a:t>[Image: Wikipedia, Mr. Smiley Face, </a:t>
            </a:r>
            <a:r>
              <a:rPr lang="en-US" sz="1000" dirty="0" err="1"/>
              <a:t>Otakuma</a:t>
            </a:r>
            <a:r>
              <a:rPr lang="en-US" sz="1000" dirty="0"/>
              <a:t>, 0xF8E8]</a:t>
            </a:r>
          </a:p>
        </p:txBody>
      </p:sp>
      <p:sp>
        <p:nvSpPr>
          <p:cNvPr id="5" name="TextBox 4">
            <a:extLst>
              <a:ext uri="{FF2B5EF4-FFF2-40B4-BE49-F238E27FC236}">
                <a16:creationId xmlns:a16="http://schemas.microsoft.com/office/drawing/2014/main" id="{607F6D0C-63A3-44E1-AA30-516AB004C9DB}"/>
              </a:ext>
            </a:extLst>
          </p:cNvPr>
          <p:cNvSpPr txBox="1"/>
          <p:nvPr/>
        </p:nvSpPr>
        <p:spPr>
          <a:xfrm rot="19850535">
            <a:off x="7930269" y="6000619"/>
            <a:ext cx="955711" cy="369332"/>
          </a:xfrm>
          <a:prstGeom prst="rect">
            <a:avLst/>
          </a:prstGeom>
          <a:noFill/>
        </p:spPr>
        <p:txBody>
          <a:bodyPr wrap="none" rtlCol="0">
            <a:spAutoFit/>
          </a:bodyPr>
          <a:lstStyle/>
          <a:p>
            <a:r>
              <a:rPr lang="en-US" b="1" dirty="0"/>
              <a:t>(Lenses)</a:t>
            </a:r>
          </a:p>
        </p:txBody>
      </p:sp>
    </p:spTree>
    <p:extLst>
      <p:ext uri="{BB962C8B-B14F-4D97-AF65-F5344CB8AC3E}">
        <p14:creationId xmlns:p14="http://schemas.microsoft.com/office/powerpoint/2010/main" val="393465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3E5CC2-18FD-4863-BE77-DC22680C9800}"/>
              </a:ext>
            </a:extLst>
          </p:cNvPr>
          <p:cNvSpPr/>
          <p:nvPr/>
        </p:nvSpPr>
        <p:spPr>
          <a:xfrm>
            <a:off x="457200" y="1618902"/>
            <a:ext cx="7315200" cy="1657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8" name="Rectangle 7">
            <a:extLst>
              <a:ext uri="{FF2B5EF4-FFF2-40B4-BE49-F238E27FC236}">
                <a16:creationId xmlns:a16="http://schemas.microsoft.com/office/drawing/2014/main" id="{AE00F81F-9C7A-408E-AB7C-C930AD541869}"/>
              </a:ext>
            </a:extLst>
          </p:cNvPr>
          <p:cNvSpPr/>
          <p:nvPr/>
        </p:nvSpPr>
        <p:spPr>
          <a:xfrm>
            <a:off x="5486400" y="3900948"/>
            <a:ext cx="1676400" cy="754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5" name="Rectangle 4">
            <a:extLst>
              <a:ext uri="{FF2B5EF4-FFF2-40B4-BE49-F238E27FC236}">
                <a16:creationId xmlns:a16="http://schemas.microsoft.com/office/drawing/2014/main" id="{B4ED5934-9038-49D8-9D0E-C9C717D55FD0}"/>
              </a:ext>
            </a:extLst>
          </p:cNvPr>
          <p:cNvSpPr/>
          <p:nvPr/>
        </p:nvSpPr>
        <p:spPr>
          <a:xfrm>
            <a:off x="3635477" y="3893574"/>
            <a:ext cx="1393723" cy="754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2" name="Title 1">
            <a:extLst>
              <a:ext uri="{FF2B5EF4-FFF2-40B4-BE49-F238E27FC236}">
                <a16:creationId xmlns:a16="http://schemas.microsoft.com/office/drawing/2014/main" id="{C2C5E15A-43EE-404A-8787-BC277FCA7BB6}"/>
              </a:ext>
            </a:extLst>
          </p:cNvPr>
          <p:cNvSpPr>
            <a:spLocks noGrp="1"/>
          </p:cNvSpPr>
          <p:nvPr>
            <p:ph type="title"/>
          </p:nvPr>
        </p:nvSpPr>
        <p:spPr/>
        <p:txBody>
          <a:bodyPr/>
          <a:lstStyle/>
          <a:p>
            <a:r>
              <a:rPr lang="en-US" dirty="0"/>
              <a:t>Classical references (lenses)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237D36C-D6E5-4068-A438-3345C1F7993D}"/>
                  </a:ext>
                </a:extLst>
              </p:cNvPr>
              <p:cNvSpPr>
                <a:spLocks noGrp="1"/>
              </p:cNvSpPr>
              <p:nvPr>
                <p:ph idx="1"/>
              </p:nvPr>
            </p:nvSpPr>
            <p:spPr>
              <a:xfrm>
                <a:off x="457200" y="1600200"/>
                <a:ext cx="8229600" cy="4876800"/>
              </a:xfrm>
            </p:spPr>
            <p:txBody>
              <a:bodyPr>
                <a:normAutofit/>
              </a:bodyPr>
              <a:lstStyle/>
              <a:p>
                <a:r>
                  <a:rPr lang="en-US" dirty="0"/>
                  <a:t>Reference with domain </a:t>
                </a:r>
                <a14:m>
                  <m:oMath xmlns:m="http://schemas.openxmlformats.org/officeDocument/2006/math">
                    <m:r>
                      <a:rPr lang="en-US" b="0" i="1" smtClean="0">
                        <a:latin typeface="Cambria Math" panose="02040503050406030204" pitchFamily="18" charset="0"/>
                      </a:rPr>
                      <m:t>𝐴</m:t>
                    </m:r>
                  </m:oMath>
                </a14:m>
                <a:r>
                  <a:rPr lang="en-US" dirty="0"/>
                  <a:t> in a memory</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𝑀</m:t>
                    </m:r>
                  </m:oMath>
                </a14:m>
                <a:endParaRPr lang="en-US" dirty="0"/>
              </a:p>
              <a:p>
                <a:r>
                  <a:rPr lang="en-US" dirty="0"/>
                  <a:t>Getter + setter (“lens”)</a:t>
                </a:r>
              </a:p>
              <a:p>
                <a:r>
                  <a:rPr lang="en-US" dirty="0"/>
                  <a:t>Or: updater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endParaRPr lang="en-US" dirty="0"/>
              </a:p>
              <a:p>
                <a:pPr marL="0" indent="0">
                  <a:buNone/>
                </a:pPr>
                <a:r>
                  <a:rPr lang="en-US" b="1" dirty="0"/>
                  <a:t>Reference F:</a:t>
                </a:r>
              </a:p>
              <a:p>
                <a:r>
                  <a:rPr lang="en-US" dirty="0"/>
                  <a:t>Function </a:t>
                </a:r>
                <a14:m>
                  <m:oMath xmlns:m="http://schemas.openxmlformats.org/officeDocument/2006/math">
                    <m:r>
                      <a:rPr lang="en-US" b="0" i="1" smtClean="0">
                        <a:latin typeface="Cambria Math" panose="02040503050406030204" pitchFamily="18" charset="0"/>
                      </a:rPr>
                      <m:t>𝐹</m:t>
                    </m:r>
                  </m:oMath>
                </a14:m>
                <a:r>
                  <a:rPr lang="en-US" dirty="0"/>
                  <a:t> from </a:t>
                </a:r>
                <a14:m>
                  <m:oMath xmlns:m="http://schemas.openxmlformats.org/officeDocument/2006/math">
                    <m:r>
                      <a:rPr lang="en-US" b="0" i="1" smtClean="0">
                        <a:latin typeface="Cambria Math" panose="02040503050406030204" pitchFamily="18" charset="0"/>
                        <a:ea typeface="Cambria Math" panose="02040503050406030204" pitchFamily="18" charset="0"/>
                      </a:rPr>
                      <m:t>𝐴</m:t>
                    </m:r>
                    <m:groupChr>
                      <m:groupChrPr>
                        <m:chr m:val="→"/>
                        <m:vertJc m:val="bot"/>
                        <m:ctrlPr>
                          <a:rPr lang="en-US" b="0" i="1" smtClean="0">
                            <a:latin typeface="Cambria Math" panose="02040503050406030204" pitchFamily="18" charset="0"/>
                            <a:ea typeface="Cambria Math" panose="02040503050406030204" pitchFamily="18" charset="0"/>
                          </a:rPr>
                        </m:ctrlPr>
                      </m:groupChrPr>
                      <m:e>
                        <m:r>
                          <m:rPr>
                            <m:brk m:alnAt="2"/>
                          </m:rP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𝑎𝑟𝑡</m:t>
                        </m:r>
                      </m:e>
                    </m:groupChr>
                    <m:r>
                      <a:rPr lang="en-US" b="0" i="1" smtClean="0">
                        <a:latin typeface="Cambria Math" panose="02040503050406030204" pitchFamily="18" charset="0"/>
                        <a:ea typeface="Cambria Math" panose="02040503050406030204" pitchFamily="18" charset="0"/>
                      </a:rPr>
                      <m:t>𝐴</m:t>
                    </m:r>
                  </m:oMath>
                </a14:m>
                <a:r>
                  <a:rPr lang="en-US" dirty="0"/>
                  <a:t> to </a:t>
                </a:r>
                <a14:m>
                  <m:oMath xmlns:m="http://schemas.openxmlformats.org/officeDocument/2006/math">
                    <m:r>
                      <a:rPr lang="en-US" i="1" smtClean="0">
                        <a:latin typeface="Cambria Math" panose="02040503050406030204" pitchFamily="18" charset="0"/>
                        <a:ea typeface="Cambria Math" panose="02040503050406030204" pitchFamily="18" charset="0"/>
                      </a:rPr>
                      <m:t>𝑀</m:t>
                    </m:r>
                    <m:groupChr>
                      <m:groupChrPr>
                        <m:chr m:val="→"/>
                        <m:vertJc m:val="bot"/>
                        <m:ctrlPr>
                          <a:rPr lang="en-US" i="1">
                            <a:latin typeface="Cambria Math" panose="02040503050406030204" pitchFamily="18" charset="0"/>
                            <a:ea typeface="Cambria Math" panose="02040503050406030204" pitchFamily="18" charset="0"/>
                          </a:rPr>
                        </m:ctrlPr>
                      </m:groupChrPr>
                      <m:e>
                        <m:r>
                          <m:rPr>
                            <m:brk m:alnAt="2"/>
                          </m:rP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𝑎𝑟𝑡</m:t>
                        </m:r>
                      </m:e>
                    </m:groupChr>
                    <m:r>
                      <a:rPr lang="en-US" b="0" i="1" smtClean="0">
                        <a:latin typeface="Cambria Math" panose="02040503050406030204" pitchFamily="18" charset="0"/>
                        <a:ea typeface="Cambria Math" panose="02040503050406030204" pitchFamily="18" charset="0"/>
                      </a:rPr>
                      <m:t>𝑀</m:t>
                    </m:r>
                  </m:oMath>
                </a14:m>
                <a:endParaRPr lang="en-US" dirty="0"/>
              </a:p>
              <a:p>
                <a:r>
                  <a:rPr lang="en-US" dirty="0"/>
                  <a:t>Some properties:</a:t>
                </a:r>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oMath>
                </a14:m>
                <a:endParaRPr lang="en-US" dirty="0"/>
              </a:p>
              <a:p>
                <a:pPr lvl="1"/>
                <a:r>
                  <a:rPr lang="en-US" dirty="0"/>
                  <a:t>etc.</a:t>
                </a:r>
              </a:p>
            </p:txBody>
          </p:sp>
        </mc:Choice>
        <mc:Fallback>
          <p:sp>
            <p:nvSpPr>
              <p:cNvPr id="3" name="Content Placeholder 2">
                <a:extLst>
                  <a:ext uri="{FF2B5EF4-FFF2-40B4-BE49-F238E27FC236}">
                    <a16:creationId xmlns:a16="http://schemas.microsoft.com/office/drawing/2014/main" id="{0237D36C-D6E5-4068-A438-3345C1F7993D}"/>
                  </a:ext>
                </a:extLst>
              </p:cNvPr>
              <p:cNvSpPr>
                <a:spLocks noGrp="1" noRot="1" noChangeAspect="1" noMove="1" noResize="1" noEditPoints="1" noAdjustHandles="1" noChangeArrowheads="1" noChangeShapeType="1" noTextEdit="1"/>
              </p:cNvSpPr>
              <p:nvPr>
                <p:ph idx="1"/>
              </p:nvPr>
            </p:nvSpPr>
            <p:spPr>
              <a:xfrm>
                <a:off x="457200" y="1600200"/>
                <a:ext cx="8229600" cy="4876800"/>
              </a:xfrm>
              <a:blipFill>
                <a:blip r:embed="rId2"/>
                <a:stretch>
                  <a:fillRect l="-1852" t="-1500" b="-250"/>
                </a:stretch>
              </a:blipFill>
            </p:spPr>
            <p:txBody>
              <a:bodyPr/>
              <a:lstStyle/>
              <a:p>
                <a:r>
                  <a:rPr lang="en-DE">
                    <a:noFill/>
                  </a:rPr>
                  <a:t> </a:t>
                </a:r>
              </a:p>
            </p:txBody>
          </p:sp>
        </mc:Fallback>
      </mc:AlternateContent>
      <p:sp>
        <p:nvSpPr>
          <p:cNvPr id="4" name="Footer Placeholder 3">
            <a:extLst>
              <a:ext uri="{FF2B5EF4-FFF2-40B4-BE49-F238E27FC236}">
                <a16:creationId xmlns:a16="http://schemas.microsoft.com/office/drawing/2014/main" id="{3D54C303-A667-4156-B71D-D4997CDCC10D}"/>
              </a:ext>
            </a:extLst>
          </p:cNvPr>
          <p:cNvSpPr>
            <a:spLocks noGrp="1"/>
          </p:cNvSpPr>
          <p:nvPr>
            <p:ph type="ftr" sz="quarter" idx="11"/>
          </p:nvPr>
        </p:nvSpPr>
        <p:spPr/>
        <p:txBody>
          <a:bodyPr/>
          <a:lstStyle/>
          <a:p>
            <a:r>
              <a:rPr lang="en-US"/>
              <a:t>Quantum and Classical Registers</a:t>
            </a:r>
            <a:endParaRPr lang="en-US" dirty="0"/>
          </a:p>
        </p:txBody>
      </p:sp>
    </p:spTree>
    <p:extLst>
      <p:ext uri="{BB962C8B-B14F-4D97-AF65-F5344CB8AC3E}">
        <p14:creationId xmlns:p14="http://schemas.microsoft.com/office/powerpoint/2010/main" val="15197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3E5CC2-18FD-4863-BE77-DC22680C9800}"/>
              </a:ext>
            </a:extLst>
          </p:cNvPr>
          <p:cNvSpPr/>
          <p:nvPr/>
        </p:nvSpPr>
        <p:spPr>
          <a:xfrm>
            <a:off x="457200" y="1618902"/>
            <a:ext cx="6477000" cy="1657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8" name="Rectangle 7">
            <a:extLst>
              <a:ext uri="{FF2B5EF4-FFF2-40B4-BE49-F238E27FC236}">
                <a16:creationId xmlns:a16="http://schemas.microsoft.com/office/drawing/2014/main" id="{AE00F81F-9C7A-408E-AB7C-C930AD541869}"/>
              </a:ext>
            </a:extLst>
          </p:cNvPr>
          <p:cNvSpPr/>
          <p:nvPr/>
        </p:nvSpPr>
        <p:spPr>
          <a:xfrm>
            <a:off x="5791200" y="3900948"/>
            <a:ext cx="1905000" cy="754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5" name="Rectangle 4">
            <a:extLst>
              <a:ext uri="{FF2B5EF4-FFF2-40B4-BE49-F238E27FC236}">
                <a16:creationId xmlns:a16="http://schemas.microsoft.com/office/drawing/2014/main" id="{B4ED5934-9038-49D8-9D0E-C9C717D55FD0}"/>
              </a:ext>
            </a:extLst>
          </p:cNvPr>
          <p:cNvSpPr/>
          <p:nvPr/>
        </p:nvSpPr>
        <p:spPr>
          <a:xfrm>
            <a:off x="3635477" y="3893574"/>
            <a:ext cx="1698523" cy="754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Unicode MS"/>
              <a:ea typeface="Arial Unicode MS"/>
              <a:cs typeface="Arial Unicode MS"/>
            </a:endParaRPr>
          </a:p>
        </p:txBody>
      </p:sp>
      <p:sp>
        <p:nvSpPr>
          <p:cNvPr id="2" name="Title 1">
            <a:extLst>
              <a:ext uri="{FF2B5EF4-FFF2-40B4-BE49-F238E27FC236}">
                <a16:creationId xmlns:a16="http://schemas.microsoft.com/office/drawing/2014/main" id="{C2C5E15A-43EE-404A-8787-BC277FCA7BB6}"/>
              </a:ext>
            </a:extLst>
          </p:cNvPr>
          <p:cNvSpPr>
            <a:spLocks noGrp="1"/>
          </p:cNvSpPr>
          <p:nvPr>
            <p:ph type="title"/>
          </p:nvPr>
        </p:nvSpPr>
        <p:spPr/>
        <p:txBody>
          <a:bodyPr/>
          <a:lstStyle/>
          <a:p>
            <a:r>
              <a:rPr lang="en-US" dirty="0"/>
              <a:t>What is a quantum reference?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37D36C-D6E5-4068-A438-3345C1F7993D}"/>
                  </a:ext>
                </a:extLst>
              </p:cNvPr>
              <p:cNvSpPr>
                <a:spLocks noGrp="1"/>
              </p:cNvSpPr>
              <p:nvPr>
                <p:ph idx="1"/>
              </p:nvPr>
            </p:nvSpPr>
            <p:spPr>
              <a:xfrm>
                <a:off x="457200" y="1600200"/>
                <a:ext cx="8229600" cy="4876800"/>
              </a:xfrm>
            </p:spPr>
            <p:txBody>
              <a:bodyPr>
                <a:normAutofit/>
              </a:bodyPr>
              <a:lstStyle/>
              <a:p>
                <a:r>
                  <a:rPr lang="en-US" dirty="0"/>
                  <a:t>Reference 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𝐴</m:t>
                        </m:r>
                      </m:sub>
                    </m:sSub>
                  </m:oMath>
                </a14:m>
                <a:r>
                  <a:rPr lang="en-US" dirty="0"/>
                  <a:t> in a memory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𝑀</m:t>
                        </m:r>
                      </m:sub>
                    </m:sSub>
                  </m:oMath>
                </a14:m>
                <a:endParaRPr lang="en-US" dirty="0"/>
              </a:p>
              <a:p>
                <a:r>
                  <a:rPr lang="en-US" dirty="0"/>
                  <a:t>Given unitary/projector/… </a:t>
                </a:r>
                <a14:m>
                  <m:oMath xmlns:m="http://schemas.openxmlformats.org/officeDocument/2006/math">
                    <m:r>
                      <a:rPr lang="en-US" b="0" i="1" smtClean="0">
                        <a:latin typeface="Cambria Math" panose="02040503050406030204" pitchFamily="18" charset="0"/>
                      </a:rPr>
                      <m:t>𝑈</m:t>
                    </m:r>
                  </m:oMath>
                </a14:m>
                <a:r>
                  <a:rPr lang="en-US" dirty="0"/>
                  <a:t> 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𝐴</m:t>
                        </m:r>
                      </m:sub>
                    </m:sSub>
                  </m:oMath>
                </a14:m>
                <a:r>
                  <a:rPr lang="en-US" dirty="0"/>
                  <a:t>,</a:t>
                </a:r>
                <a:br>
                  <a:rPr lang="en-US" dirty="0"/>
                </a:br>
                <a:r>
                  <a:rPr lang="en-US" dirty="0"/>
                  <a:t>reference must explain “</a:t>
                </a:r>
                <a14:m>
                  <m:oMath xmlns:m="http://schemas.openxmlformats.org/officeDocument/2006/math">
                    <m:r>
                      <a:rPr lang="en-US" b="0" i="1" smtClean="0">
                        <a:latin typeface="Cambria Math" panose="02040503050406030204" pitchFamily="18" charset="0"/>
                      </a:rPr>
                      <m:t>𝑈</m:t>
                    </m:r>
                  </m:oMath>
                </a14:m>
                <a:r>
                  <a:rPr lang="en-US" dirty="0"/>
                  <a:t> 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𝑀</m:t>
                        </m:r>
                      </m:sub>
                    </m:sSub>
                  </m:oMath>
                </a14:m>
                <a:r>
                  <a:rPr lang="en-US" dirty="0"/>
                  <a:t>”</a:t>
                </a:r>
              </a:p>
              <a:p>
                <a:pPr marL="0" indent="0">
                  <a:buNone/>
                </a:pPr>
                <a:r>
                  <a:rPr lang="en-US" b="1" dirty="0"/>
                  <a:t>Reference F:</a:t>
                </a:r>
              </a:p>
              <a:p>
                <a:r>
                  <a:rPr lang="en-US" dirty="0"/>
                  <a:t>Function </a:t>
                </a:r>
                <a14:m>
                  <m:oMath xmlns:m="http://schemas.openxmlformats.org/officeDocument/2006/math">
                    <m:r>
                      <a:rPr lang="en-US" b="0" i="1" smtClean="0">
                        <a:latin typeface="Cambria Math" panose="02040503050406030204" pitchFamily="18" charset="0"/>
                      </a:rPr>
                      <m:t>𝐹</m:t>
                    </m:r>
                  </m:oMath>
                </a14:m>
                <a:r>
                  <a:rPr lang="en-US" dirty="0"/>
                  <a:t> from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𝐴</m:t>
                        </m:r>
                      </m:sub>
                    </m:sSub>
                    <m:groupChr>
                      <m:groupChrPr>
                        <m:chr m:val="→"/>
                        <m:vertJc m:val="bot"/>
                        <m:ctrlPr>
                          <a:rPr lang="en-US" b="0" i="1" smtClean="0">
                            <a:latin typeface="Cambria Math" panose="02040503050406030204" pitchFamily="18" charset="0"/>
                            <a:ea typeface="Cambria Math" panose="02040503050406030204" pitchFamily="18" charset="0"/>
                          </a:rPr>
                        </m:ctrlPr>
                      </m:groupChrPr>
                      <m:e>
                        <m:r>
                          <m:rPr>
                            <m:brk m:alnAt="2"/>
                          </m:rP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𝑖𝑛</m:t>
                        </m:r>
                      </m:e>
                    </m:groupCh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𝐴</m:t>
                        </m:r>
                      </m:sub>
                    </m:sSub>
                  </m:oMath>
                </a14:m>
                <a:r>
                  <a:rPr lang="en-US" dirty="0"/>
                  <a:t> to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𝑀</m:t>
                        </m:r>
                      </m:sub>
                    </m:sSub>
                    <m:groupChr>
                      <m:groupChrPr>
                        <m:chr m:val="→"/>
                        <m:vertJc m:val="bot"/>
                        <m:ctrlPr>
                          <a:rPr lang="en-US" i="1">
                            <a:latin typeface="Cambria Math" panose="02040503050406030204" pitchFamily="18" charset="0"/>
                            <a:ea typeface="Cambria Math" panose="02040503050406030204" pitchFamily="18" charset="0"/>
                          </a:rPr>
                        </m:ctrlPr>
                      </m:groupChrPr>
                      <m:e>
                        <m:r>
                          <m:rPr>
                            <m:brk m:alnAt="2"/>
                          </m:rP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𝑖𝑛</m:t>
                        </m:r>
                      </m:e>
                    </m:groupCh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𝑀</m:t>
                        </m:r>
                      </m:sub>
                    </m:sSub>
                  </m:oMath>
                </a14:m>
                <a:endParaRPr lang="en-US" dirty="0"/>
              </a:p>
              <a:p>
                <a:r>
                  <a:rPr lang="en-US" dirty="0"/>
                  <a:t>Linear</a:t>
                </a:r>
              </a:p>
              <a:p>
                <a:r>
                  <a:rPr lang="en-US" dirty="0"/>
                  <a:t>Multiplicative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𝑎𝑏</m:t>
                        </m:r>
                      </m:e>
                    </m:d>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a:t>
                </a:r>
              </a:p>
              <a:p>
                <a14:m>
                  <m:oMath xmlns:m="http://schemas.openxmlformats.org/officeDocument/2006/math">
                    <m:r>
                      <a:rPr lang="en-US" i="1">
                        <a:latin typeface="Cambria Math" panose="02040503050406030204" pitchFamily="18" charset="0"/>
                      </a:rPr>
                      <m:t>†</m:t>
                    </m:r>
                  </m:oMath>
                </a14:m>
                <a:r>
                  <a:rPr lang="en-US" dirty="0"/>
                  <a:t>-preserving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i="1">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𝐹</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e>
                      <m:sup>
                        <m:r>
                          <a:rPr lang="en-US" i="1">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0237D36C-D6E5-4068-A438-3345C1F7993D}"/>
                  </a:ext>
                </a:extLst>
              </p:cNvPr>
              <p:cNvSpPr>
                <a:spLocks noGrp="1" noRot="1" noChangeAspect="1" noMove="1" noResize="1" noEditPoints="1" noAdjustHandles="1" noChangeArrowheads="1" noChangeShapeType="1" noTextEdit="1"/>
              </p:cNvSpPr>
              <p:nvPr>
                <p:ph idx="1"/>
              </p:nvPr>
            </p:nvSpPr>
            <p:spPr>
              <a:xfrm>
                <a:off x="457200" y="1600200"/>
                <a:ext cx="8229600" cy="4876800"/>
              </a:xfrm>
              <a:blipFill>
                <a:blip r:embed="rId2"/>
                <a:stretch>
                  <a:fillRect l="-1852" t="-1500" b="-3500"/>
                </a:stretch>
              </a:blipFill>
            </p:spPr>
            <p:txBody>
              <a:bodyPr/>
              <a:lstStyle/>
              <a:p>
                <a:r>
                  <a:rPr lang="en-DE">
                    <a:noFill/>
                  </a:rPr>
                  <a:t> </a:t>
                </a:r>
              </a:p>
            </p:txBody>
          </p:sp>
        </mc:Fallback>
      </mc:AlternateContent>
      <p:sp>
        <p:nvSpPr>
          <p:cNvPr id="4" name="Footer Placeholder 3">
            <a:extLst>
              <a:ext uri="{FF2B5EF4-FFF2-40B4-BE49-F238E27FC236}">
                <a16:creationId xmlns:a16="http://schemas.microsoft.com/office/drawing/2014/main" id="{3D54C303-A667-4156-B71D-D4997CDCC10D}"/>
              </a:ext>
            </a:extLst>
          </p:cNvPr>
          <p:cNvSpPr>
            <a:spLocks noGrp="1"/>
          </p:cNvSpPr>
          <p:nvPr>
            <p:ph type="ftr" sz="quarter" idx="11"/>
          </p:nvPr>
        </p:nvSpPr>
        <p:spPr/>
        <p:txBody>
          <a:bodyPr/>
          <a:lstStyle/>
          <a:p>
            <a:r>
              <a:rPr lang="en-US"/>
              <a:t>Quantum and Classical Registers</a:t>
            </a:r>
            <a:endParaRPr lang="en-US" dirty="0"/>
          </a:p>
        </p:txBody>
      </p:sp>
    </p:spTree>
    <p:extLst>
      <p:ext uri="{BB962C8B-B14F-4D97-AF65-F5344CB8AC3E}">
        <p14:creationId xmlns:p14="http://schemas.microsoft.com/office/powerpoint/2010/main" val="7958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spPr>
      <a:bodyPr rtlCol="0" anchor="ctr"/>
      <a:lstStyle>
        <a:defPPr algn="ctr">
          <a:defRPr dirty="0" smtClean="0">
            <a:solidFill>
              <a:schemeClr val="tx1"/>
            </a:solidFill>
            <a:latin typeface="Arial Unicode MS"/>
            <a:ea typeface="Arial Unicode MS"/>
            <a:cs typeface="Arial Unicode MS"/>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2D63A2"/>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99"/>
        </a:dk2>
        <a:lt2>
          <a:srgbClr val="808080"/>
        </a:lt2>
        <a:accent1>
          <a:srgbClr val="618FFD"/>
        </a:accent1>
        <a:accent2>
          <a:srgbClr val="00AE00"/>
        </a:accent2>
        <a:accent3>
          <a:srgbClr val="FFFFFF"/>
        </a:accent3>
        <a:accent4>
          <a:srgbClr val="000000"/>
        </a:accent4>
        <a:accent5>
          <a:srgbClr val="B7C6FE"/>
        </a:accent5>
        <a:accent6>
          <a:srgbClr val="009D00"/>
        </a:accent6>
        <a:hlink>
          <a:srgbClr val="0000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184287</TotalTime>
  <Words>774</Words>
  <Application>Microsoft Office PowerPoint</Application>
  <PresentationFormat>On-screen Show (4:3)</PresentationFormat>
  <Paragraphs>147</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Unicode MS</vt:lpstr>
      <vt:lpstr>Calibri</vt:lpstr>
      <vt:lpstr>Cambria Math</vt:lpstr>
      <vt:lpstr>Courier New</vt:lpstr>
      <vt:lpstr>Wingdings</vt:lpstr>
      <vt:lpstr>Office Theme</vt:lpstr>
      <vt:lpstr>1_Default Design</vt:lpstr>
      <vt:lpstr>Quantum References</vt:lpstr>
      <vt:lpstr>Overview</vt:lpstr>
      <vt:lpstr>A tiny quantum program</vt:lpstr>
      <vt:lpstr>A tiny quantum program</vt:lpstr>
      <vt:lpstr>More “easy” things</vt:lpstr>
      <vt:lpstr>Semantics of quantum registers?</vt:lpstr>
      <vt:lpstr>Semantics of quantum registers?!?</vt:lpstr>
      <vt:lpstr>Classical references (lenses)</vt:lpstr>
      <vt:lpstr>What is a quantum reference?</vt:lpstr>
      <vt:lpstr>Properties of references</vt:lpstr>
      <vt:lpstr>Pairing</vt:lpstr>
      <vt:lpstr>Tiny program, revisited</vt:lpstr>
      <vt:lpstr>Reference category</vt:lpstr>
      <vt:lpstr>Our contribution</vt:lpstr>
      <vt:lpstr>Teleporting Isabelle</vt:lpstr>
    </vt:vector>
  </TitlesOfParts>
  <Company>University of Tartu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Unruh</dc:creator>
  <cp:lastModifiedBy>Dominique Unruh</cp:lastModifiedBy>
  <cp:revision>446</cp:revision>
  <dcterms:created xsi:type="dcterms:W3CDTF">2011-05-15T08:34:47Z</dcterms:created>
  <dcterms:modified xsi:type="dcterms:W3CDTF">2025-09-23T08:22:31Z</dcterms:modified>
</cp:coreProperties>
</file>